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7" r:id="rId2"/>
    <p:sldId id="432" r:id="rId3"/>
    <p:sldId id="434" r:id="rId4"/>
    <p:sldId id="437" r:id="rId5"/>
    <p:sldId id="436" r:id="rId6"/>
    <p:sldId id="438" r:id="rId7"/>
    <p:sldId id="439" r:id="rId8"/>
    <p:sldId id="440" r:id="rId9"/>
    <p:sldId id="441" r:id="rId10"/>
    <p:sldId id="442" r:id="rId11"/>
    <p:sldId id="443" r:id="rId12"/>
    <p:sldId id="448" r:id="rId13"/>
    <p:sldId id="444" r:id="rId14"/>
    <p:sldId id="445" r:id="rId15"/>
    <p:sldId id="449" r:id="rId16"/>
  </p:sldIdLst>
  <p:sldSz cx="12192000" cy="6858000"/>
  <p:notesSz cx="6858000" cy="91440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966"/>
  </p:normalViewPr>
  <p:slideViewPr>
    <p:cSldViewPr snapToGrid="0" snapToObjects="1">
      <p:cViewPr varScale="1">
        <p:scale>
          <a:sx n="109" d="100"/>
          <a:sy n="109" d="100"/>
        </p:scale>
        <p:origin x="21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5" name="Marcador de fecha 3"/>
          <p:cNvSpPr>
            <a:spLocks noGrp="1"/>
          </p:cNvSpPr>
          <p:nvPr>
            <p:ph type="dt" sz="half" idx="10"/>
          </p:nvPr>
        </p:nvSpPr>
        <p:spPr/>
        <p:txBody>
          <a:bodyPr/>
          <a:lstStyle>
            <a:lvl1pPr>
              <a:defRPr/>
            </a:lvl1pPr>
          </a:lstStyle>
          <a:p>
            <a:pPr>
              <a:defRPr/>
            </a:pPr>
            <a:fld id="{EAE58EB5-69E9-4F55-858D-DD23A47225C3}" type="datetimeFigureOut">
              <a:rPr lang="es-CL"/>
              <a:pPr>
                <a:defRPr/>
              </a:pPr>
              <a:t>31-03-20</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CL"/>
          </a:p>
        </p:txBody>
      </p:sp>
      <p:sp>
        <p:nvSpPr>
          <p:cNvPr id="7" name="Marcador de número de diapositiva 5"/>
          <p:cNvSpPr>
            <a:spLocks noGrp="1"/>
          </p:cNvSpPr>
          <p:nvPr>
            <p:ph type="sldNum" sz="quarter" idx="12"/>
          </p:nvPr>
        </p:nvSpPr>
        <p:spPr/>
        <p:txBody>
          <a:bodyPr/>
          <a:lstStyle>
            <a:lvl1pPr>
              <a:defRPr/>
            </a:lvl1pPr>
          </a:lstStyle>
          <a:p>
            <a:pPr>
              <a:defRPr/>
            </a:pPr>
            <a:fld id="{12C87DE6-8171-4B4C-B8CF-68DEB4D2D4E0}" type="slidenum">
              <a:rPr lang="es-CL" altLang="es-CL"/>
              <a:pPr>
                <a:defRPr/>
              </a:pPr>
              <a:t>‹Nº›</a:t>
            </a:fld>
            <a:endParaRPr lang="es-CL" altLang="es-CL"/>
          </a:p>
        </p:txBody>
      </p:sp>
    </p:spTree>
    <p:extLst>
      <p:ext uri="{BB962C8B-B14F-4D97-AF65-F5344CB8AC3E}">
        <p14:creationId xmlns:p14="http://schemas.microsoft.com/office/powerpoint/2010/main" val="126012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D5D612C4-42D6-4AD2-86C8-1B9F77ECE068}" type="datetimeFigureOut">
              <a:rPr lang="es-CL"/>
              <a:pPr>
                <a:defRPr/>
              </a:pPr>
              <a:t>31-03-20</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pPr>
              <a:defRPr/>
            </a:pPr>
            <a:fld id="{315ED845-7719-4B4F-8870-BC12E005C8F0}" type="slidenum">
              <a:rPr lang="es-CL" altLang="es-CL"/>
              <a:pPr>
                <a:defRPr/>
              </a:pPr>
              <a:t>‹Nº›</a:t>
            </a:fld>
            <a:endParaRPr lang="es-CL" altLang="es-CL"/>
          </a:p>
        </p:txBody>
      </p:sp>
    </p:spTree>
    <p:extLst>
      <p:ext uri="{BB962C8B-B14F-4D97-AF65-F5344CB8AC3E}">
        <p14:creationId xmlns:p14="http://schemas.microsoft.com/office/powerpoint/2010/main" val="319222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D1541A29-0D74-4584-9C34-A32255B0B559}" type="datetimeFigureOut">
              <a:rPr lang="es-CL"/>
              <a:pPr>
                <a:defRPr/>
              </a:pPr>
              <a:t>31-03-20</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pPr>
              <a:defRPr/>
            </a:pPr>
            <a:fld id="{678C457B-9949-4528-8910-DC9690AEABDA}" type="slidenum">
              <a:rPr lang="es-CL" altLang="es-CL"/>
              <a:pPr>
                <a:defRPr/>
              </a:pPr>
              <a:t>‹Nº›</a:t>
            </a:fld>
            <a:endParaRPr lang="es-CL" altLang="es-CL"/>
          </a:p>
        </p:txBody>
      </p:sp>
    </p:spTree>
    <p:extLst>
      <p:ext uri="{BB962C8B-B14F-4D97-AF65-F5344CB8AC3E}">
        <p14:creationId xmlns:p14="http://schemas.microsoft.com/office/powerpoint/2010/main" val="101743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157324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p:cNvSpPr>
            <a:spLocks noGrp="1"/>
          </p:cNvSpPr>
          <p:nvPr>
            <p:ph type="dt" sz="half" idx="10"/>
          </p:nvPr>
        </p:nvSpPr>
        <p:spPr/>
        <p:txBody>
          <a:bodyPr/>
          <a:lstStyle>
            <a:lvl1pPr>
              <a:defRPr/>
            </a:lvl1pPr>
          </a:lstStyle>
          <a:p>
            <a:pPr>
              <a:defRPr/>
            </a:pPr>
            <a:fld id="{F840D680-E5CD-4B07-96C6-AB21E66CB318}" type="datetimeFigureOut">
              <a:rPr lang="es-CL"/>
              <a:pPr>
                <a:defRPr/>
              </a:pPr>
              <a:t>31-03-20</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CL"/>
          </a:p>
        </p:txBody>
      </p:sp>
      <p:sp>
        <p:nvSpPr>
          <p:cNvPr id="7" name="Marcador de número de diapositiva 5"/>
          <p:cNvSpPr>
            <a:spLocks noGrp="1"/>
          </p:cNvSpPr>
          <p:nvPr>
            <p:ph type="sldNum" sz="quarter" idx="12"/>
          </p:nvPr>
        </p:nvSpPr>
        <p:spPr/>
        <p:txBody>
          <a:bodyPr/>
          <a:lstStyle>
            <a:lvl1pPr>
              <a:defRPr/>
            </a:lvl1pPr>
          </a:lstStyle>
          <a:p>
            <a:pPr>
              <a:defRPr/>
            </a:pPr>
            <a:fld id="{BD12775E-147D-448A-992E-F651B73F0303}" type="slidenum">
              <a:rPr lang="es-CL" altLang="es-CL"/>
              <a:pPr>
                <a:defRPr/>
              </a:pPr>
              <a:t>‹Nº›</a:t>
            </a:fld>
            <a:endParaRPr lang="es-CL" altLang="es-CL"/>
          </a:p>
        </p:txBody>
      </p:sp>
    </p:spTree>
    <p:extLst>
      <p:ext uri="{BB962C8B-B14F-4D97-AF65-F5344CB8AC3E}">
        <p14:creationId xmlns:p14="http://schemas.microsoft.com/office/powerpoint/2010/main" val="300726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lvl1pPr>
              <a:defRPr/>
            </a:lvl1pPr>
          </a:lstStyle>
          <a:p>
            <a:pPr>
              <a:defRPr/>
            </a:pPr>
            <a:fld id="{7333859A-161F-4C7C-B4D4-22A4E438D66A}" type="datetimeFigureOut">
              <a:rPr lang="es-CL"/>
              <a:pPr>
                <a:defRPr/>
              </a:pPr>
              <a:t>31-03-20</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pPr>
              <a:defRPr/>
            </a:pPr>
            <a:fld id="{3633D734-87C7-48A1-B59E-CA78E22CA69F}" type="slidenum">
              <a:rPr lang="es-CL" altLang="es-CL"/>
              <a:pPr>
                <a:defRPr/>
              </a:pPr>
              <a:t>‹Nº›</a:t>
            </a:fld>
            <a:endParaRPr lang="es-CL" altLang="es-CL"/>
          </a:p>
        </p:txBody>
      </p:sp>
    </p:spTree>
    <p:extLst>
      <p:ext uri="{BB962C8B-B14F-4D97-AF65-F5344CB8AC3E}">
        <p14:creationId xmlns:p14="http://schemas.microsoft.com/office/powerpoint/2010/main" val="399240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p:cNvSpPr>
            <a:spLocks noGrp="1"/>
          </p:cNvSpPr>
          <p:nvPr>
            <p:ph type="dt" sz="half" idx="10"/>
          </p:nvPr>
        </p:nvSpPr>
        <p:spPr/>
        <p:txBody>
          <a:bodyPr/>
          <a:lstStyle>
            <a:lvl1pPr>
              <a:defRPr/>
            </a:lvl1pPr>
          </a:lstStyle>
          <a:p>
            <a:pPr>
              <a:defRPr/>
            </a:pPr>
            <a:fld id="{CF9614DE-B0A7-4463-9D0A-883FB78F11CA}" type="datetimeFigureOut">
              <a:rPr lang="es-CL"/>
              <a:pPr>
                <a:defRPr/>
              </a:pPr>
              <a:t>31-03-20</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CL"/>
          </a:p>
        </p:txBody>
      </p:sp>
      <p:sp>
        <p:nvSpPr>
          <p:cNvPr id="7" name="Marcador de número de diapositiva 5"/>
          <p:cNvSpPr>
            <a:spLocks noGrp="1"/>
          </p:cNvSpPr>
          <p:nvPr>
            <p:ph type="sldNum" sz="quarter" idx="12"/>
          </p:nvPr>
        </p:nvSpPr>
        <p:spPr/>
        <p:txBody>
          <a:bodyPr/>
          <a:lstStyle>
            <a:lvl1pPr>
              <a:defRPr/>
            </a:lvl1pPr>
          </a:lstStyle>
          <a:p>
            <a:pPr>
              <a:defRPr/>
            </a:pPr>
            <a:fld id="{714804DE-D770-42E5-B328-17C56B1D82E9}" type="slidenum">
              <a:rPr lang="es-CL" altLang="es-CL"/>
              <a:pPr>
                <a:defRPr/>
              </a:pPr>
              <a:t>‹Nº›</a:t>
            </a:fld>
            <a:endParaRPr lang="es-CL" altLang="es-CL"/>
          </a:p>
        </p:txBody>
      </p:sp>
    </p:spTree>
    <p:extLst>
      <p:ext uri="{BB962C8B-B14F-4D97-AF65-F5344CB8AC3E}">
        <p14:creationId xmlns:p14="http://schemas.microsoft.com/office/powerpoint/2010/main" val="402207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p:cNvSpPr>
            <a:spLocks noGrp="1"/>
          </p:cNvSpPr>
          <p:nvPr>
            <p:ph type="dt" sz="half" idx="10"/>
          </p:nvPr>
        </p:nvSpPr>
        <p:spPr/>
        <p:txBody>
          <a:bodyPr/>
          <a:lstStyle>
            <a:lvl1pPr>
              <a:defRPr/>
            </a:lvl1pPr>
          </a:lstStyle>
          <a:p>
            <a:pPr>
              <a:defRPr/>
            </a:pPr>
            <a:fld id="{CEB5CE47-FC8F-4894-AD70-34D825A714F4}" type="datetimeFigureOut">
              <a:rPr lang="es-CL"/>
              <a:pPr>
                <a:defRPr/>
              </a:pPr>
              <a:t>31-03-20</a:t>
            </a:fld>
            <a:endParaRPr lang="es-CL"/>
          </a:p>
        </p:txBody>
      </p:sp>
      <p:sp>
        <p:nvSpPr>
          <p:cNvPr id="8" name="Marcador de pie de página 4"/>
          <p:cNvSpPr>
            <a:spLocks noGrp="1"/>
          </p:cNvSpPr>
          <p:nvPr>
            <p:ph type="ftr" sz="quarter" idx="11"/>
          </p:nvPr>
        </p:nvSpPr>
        <p:spPr/>
        <p:txBody>
          <a:bodyPr/>
          <a:lstStyle>
            <a:lvl1pPr>
              <a:defRPr/>
            </a:lvl1pPr>
          </a:lstStyle>
          <a:p>
            <a:pPr>
              <a:defRPr/>
            </a:pPr>
            <a:endParaRPr lang="es-CL"/>
          </a:p>
        </p:txBody>
      </p:sp>
      <p:sp>
        <p:nvSpPr>
          <p:cNvPr id="9" name="Marcador de número de diapositiva 5"/>
          <p:cNvSpPr>
            <a:spLocks noGrp="1"/>
          </p:cNvSpPr>
          <p:nvPr>
            <p:ph type="sldNum" sz="quarter" idx="12"/>
          </p:nvPr>
        </p:nvSpPr>
        <p:spPr/>
        <p:txBody>
          <a:bodyPr/>
          <a:lstStyle>
            <a:lvl1pPr>
              <a:defRPr/>
            </a:lvl1pPr>
          </a:lstStyle>
          <a:p>
            <a:pPr>
              <a:defRPr/>
            </a:pPr>
            <a:fld id="{EA18F01E-6196-4C54-8F2C-B52EC8FF4C0E}" type="slidenum">
              <a:rPr lang="es-CL" altLang="es-CL"/>
              <a:pPr>
                <a:defRPr/>
              </a:pPr>
              <a:t>‹Nº›</a:t>
            </a:fld>
            <a:endParaRPr lang="es-CL" altLang="es-CL"/>
          </a:p>
        </p:txBody>
      </p:sp>
    </p:spTree>
    <p:extLst>
      <p:ext uri="{BB962C8B-B14F-4D97-AF65-F5344CB8AC3E}">
        <p14:creationId xmlns:p14="http://schemas.microsoft.com/office/powerpoint/2010/main" val="387722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p:cNvSpPr>
            <a:spLocks noGrp="1"/>
          </p:cNvSpPr>
          <p:nvPr>
            <p:ph type="dt" sz="half" idx="10"/>
          </p:nvPr>
        </p:nvSpPr>
        <p:spPr/>
        <p:txBody>
          <a:bodyPr/>
          <a:lstStyle>
            <a:lvl1pPr>
              <a:defRPr/>
            </a:lvl1pPr>
          </a:lstStyle>
          <a:p>
            <a:pPr>
              <a:defRPr/>
            </a:pPr>
            <a:fld id="{D5F8671A-626A-481A-A043-2EB940256AC0}" type="datetimeFigureOut">
              <a:rPr lang="es-CL"/>
              <a:pPr>
                <a:defRPr/>
              </a:pPr>
              <a:t>31-03-20</a:t>
            </a:fld>
            <a:endParaRPr lang="es-CL"/>
          </a:p>
        </p:txBody>
      </p:sp>
      <p:sp>
        <p:nvSpPr>
          <p:cNvPr id="4" name="Marcador de pie de página 4"/>
          <p:cNvSpPr>
            <a:spLocks noGrp="1"/>
          </p:cNvSpPr>
          <p:nvPr>
            <p:ph type="ftr" sz="quarter" idx="11"/>
          </p:nvPr>
        </p:nvSpPr>
        <p:spPr/>
        <p:txBody>
          <a:bodyPr/>
          <a:lstStyle>
            <a:lvl1pPr>
              <a:defRPr/>
            </a:lvl1pPr>
          </a:lstStyle>
          <a:p>
            <a:pPr>
              <a:defRPr/>
            </a:pPr>
            <a:endParaRPr lang="es-CL"/>
          </a:p>
        </p:txBody>
      </p:sp>
      <p:sp>
        <p:nvSpPr>
          <p:cNvPr id="5" name="Marcador de número de diapositiva 5"/>
          <p:cNvSpPr>
            <a:spLocks noGrp="1"/>
          </p:cNvSpPr>
          <p:nvPr>
            <p:ph type="sldNum" sz="quarter" idx="12"/>
          </p:nvPr>
        </p:nvSpPr>
        <p:spPr/>
        <p:txBody>
          <a:bodyPr/>
          <a:lstStyle>
            <a:lvl1pPr>
              <a:defRPr/>
            </a:lvl1pPr>
          </a:lstStyle>
          <a:p>
            <a:pPr>
              <a:defRPr/>
            </a:pPr>
            <a:fld id="{282A5EB3-AA41-4010-A437-52ACC3D72983}" type="slidenum">
              <a:rPr lang="es-CL" altLang="es-CL"/>
              <a:pPr>
                <a:defRPr/>
              </a:pPr>
              <a:t>‹Nº›</a:t>
            </a:fld>
            <a:endParaRPr lang="es-CL" altLang="es-CL"/>
          </a:p>
        </p:txBody>
      </p:sp>
    </p:spTree>
    <p:extLst>
      <p:ext uri="{BB962C8B-B14F-4D97-AF65-F5344CB8AC3E}">
        <p14:creationId xmlns:p14="http://schemas.microsoft.com/office/powerpoint/2010/main" val="100118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97EA3839-B1AB-4CCB-8D67-9C66EE13DB0A}" type="datetimeFigureOut">
              <a:rPr lang="es-CL"/>
              <a:pPr>
                <a:defRPr/>
              </a:pPr>
              <a:t>31-03-20</a:t>
            </a:fld>
            <a:endParaRPr lang="es-CL"/>
          </a:p>
        </p:txBody>
      </p:sp>
      <p:sp>
        <p:nvSpPr>
          <p:cNvPr id="3" name="Marcador de pie de página 4"/>
          <p:cNvSpPr>
            <a:spLocks noGrp="1"/>
          </p:cNvSpPr>
          <p:nvPr>
            <p:ph type="ftr" sz="quarter" idx="11"/>
          </p:nvPr>
        </p:nvSpPr>
        <p:spPr/>
        <p:txBody>
          <a:bodyPr/>
          <a:lstStyle>
            <a:lvl1pPr>
              <a:defRPr/>
            </a:lvl1pPr>
          </a:lstStyle>
          <a:p>
            <a:pPr>
              <a:defRPr/>
            </a:pPr>
            <a:endParaRPr lang="es-CL"/>
          </a:p>
        </p:txBody>
      </p:sp>
      <p:sp>
        <p:nvSpPr>
          <p:cNvPr id="4" name="Marcador de número de diapositiva 5"/>
          <p:cNvSpPr>
            <a:spLocks noGrp="1"/>
          </p:cNvSpPr>
          <p:nvPr>
            <p:ph type="sldNum" sz="quarter" idx="12"/>
          </p:nvPr>
        </p:nvSpPr>
        <p:spPr/>
        <p:txBody>
          <a:bodyPr/>
          <a:lstStyle>
            <a:lvl1pPr>
              <a:defRPr/>
            </a:lvl1pPr>
          </a:lstStyle>
          <a:p>
            <a:pPr>
              <a:defRPr/>
            </a:pPr>
            <a:fld id="{C6C02EE4-18C3-4383-BC57-FADB2CECB09E}" type="slidenum">
              <a:rPr lang="es-CL" altLang="es-CL"/>
              <a:pPr>
                <a:defRPr/>
              </a:pPr>
              <a:t>‹Nº›</a:t>
            </a:fld>
            <a:endParaRPr lang="es-CL" altLang="es-CL"/>
          </a:p>
        </p:txBody>
      </p:sp>
    </p:spTree>
    <p:extLst>
      <p:ext uri="{BB962C8B-B14F-4D97-AF65-F5344CB8AC3E}">
        <p14:creationId xmlns:p14="http://schemas.microsoft.com/office/powerpoint/2010/main" val="357369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p:cNvSpPr>
            <a:spLocks noGrp="1"/>
          </p:cNvSpPr>
          <p:nvPr>
            <p:ph type="dt" sz="half" idx="10"/>
          </p:nvPr>
        </p:nvSpPr>
        <p:spPr/>
        <p:txBody>
          <a:bodyPr/>
          <a:lstStyle>
            <a:lvl1pPr>
              <a:defRPr/>
            </a:lvl1pPr>
          </a:lstStyle>
          <a:p>
            <a:pPr>
              <a:defRPr/>
            </a:pPr>
            <a:fld id="{E4DDB5DD-C495-4BF1-BED5-4FCF9C5FF27C}" type="datetimeFigureOut">
              <a:rPr lang="es-CL"/>
              <a:pPr>
                <a:defRPr/>
              </a:pPr>
              <a:t>31-03-20</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CL"/>
          </a:p>
        </p:txBody>
      </p:sp>
      <p:sp>
        <p:nvSpPr>
          <p:cNvPr id="7" name="Marcador de número de diapositiva 5"/>
          <p:cNvSpPr>
            <a:spLocks noGrp="1"/>
          </p:cNvSpPr>
          <p:nvPr>
            <p:ph type="sldNum" sz="quarter" idx="12"/>
          </p:nvPr>
        </p:nvSpPr>
        <p:spPr/>
        <p:txBody>
          <a:bodyPr/>
          <a:lstStyle>
            <a:lvl1pPr>
              <a:defRPr/>
            </a:lvl1pPr>
          </a:lstStyle>
          <a:p>
            <a:pPr>
              <a:defRPr/>
            </a:pPr>
            <a:fld id="{D5BCD96C-E82E-49DA-8A6D-F2E67A7B39A6}" type="slidenum">
              <a:rPr lang="es-CL" altLang="es-CL"/>
              <a:pPr>
                <a:defRPr/>
              </a:pPr>
              <a:t>‹Nº›</a:t>
            </a:fld>
            <a:endParaRPr lang="es-CL" altLang="es-CL"/>
          </a:p>
        </p:txBody>
      </p:sp>
    </p:spTree>
    <p:extLst>
      <p:ext uri="{BB962C8B-B14F-4D97-AF65-F5344CB8AC3E}">
        <p14:creationId xmlns:p14="http://schemas.microsoft.com/office/powerpoint/2010/main" val="146443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p:cNvSpPr>
            <a:spLocks noGrp="1"/>
          </p:cNvSpPr>
          <p:nvPr>
            <p:ph type="dt" sz="half" idx="10"/>
          </p:nvPr>
        </p:nvSpPr>
        <p:spPr/>
        <p:txBody>
          <a:bodyPr/>
          <a:lstStyle>
            <a:lvl1pPr>
              <a:defRPr/>
            </a:lvl1pPr>
          </a:lstStyle>
          <a:p>
            <a:pPr>
              <a:defRPr/>
            </a:pPr>
            <a:fld id="{8EDDF923-F3C0-430D-8692-D796F1E91517}" type="datetimeFigureOut">
              <a:rPr lang="es-CL"/>
              <a:pPr>
                <a:defRPr/>
              </a:pPr>
              <a:t>31-03-20</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CL"/>
          </a:p>
        </p:txBody>
      </p:sp>
      <p:sp>
        <p:nvSpPr>
          <p:cNvPr id="7" name="Marcador de número de diapositiva 5"/>
          <p:cNvSpPr>
            <a:spLocks noGrp="1"/>
          </p:cNvSpPr>
          <p:nvPr>
            <p:ph type="sldNum" sz="quarter" idx="12"/>
          </p:nvPr>
        </p:nvSpPr>
        <p:spPr/>
        <p:txBody>
          <a:bodyPr/>
          <a:lstStyle>
            <a:lvl1pPr>
              <a:defRPr/>
            </a:lvl1pPr>
          </a:lstStyle>
          <a:p>
            <a:pPr>
              <a:defRPr/>
            </a:pPr>
            <a:fld id="{73381679-60FC-4B53-8AF4-5369EFDFFF52}" type="slidenum">
              <a:rPr lang="es-CL" altLang="es-CL"/>
              <a:pPr>
                <a:defRPr/>
              </a:pPr>
              <a:t>‹Nº›</a:t>
            </a:fld>
            <a:endParaRPr lang="es-CL" altLang="es-CL"/>
          </a:p>
        </p:txBody>
      </p:sp>
    </p:spTree>
    <p:extLst>
      <p:ext uri="{BB962C8B-B14F-4D97-AF65-F5344CB8AC3E}">
        <p14:creationId xmlns:p14="http://schemas.microsoft.com/office/powerpoint/2010/main" val="251370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Marcador de texto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28B0410-76DF-4110-8E2E-D9AE7FA37425}" type="datetimeFigureOut">
              <a:rPr lang="es-CL"/>
              <a:pPr>
                <a:defRPr/>
              </a:pPr>
              <a:t>31-03-20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B619246-235F-4A83-B0B0-0CD65B84530B}"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8"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barria@cldv.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ítulo 1"/>
          <p:cNvSpPr>
            <a:spLocks noGrp="1" noChangeArrowheads="1"/>
          </p:cNvSpPr>
          <p:nvPr>
            <p:ph type="ctrTitle"/>
          </p:nvPr>
        </p:nvSpPr>
        <p:spPr>
          <a:xfrm>
            <a:off x="1779584" y="1701557"/>
            <a:ext cx="8626475" cy="2706320"/>
          </a:xfrm>
        </p:spPr>
        <p:txBody>
          <a:bodyPr/>
          <a:lstStyle/>
          <a:p>
            <a:r>
              <a:rPr lang="es-CL" altLang="es-CL" sz="5400" dirty="0">
                <a:solidFill>
                  <a:schemeClr val="tx1">
                    <a:lumMod val="50000"/>
                    <a:lumOff val="50000"/>
                  </a:schemeClr>
                </a:solidFill>
              </a:rPr>
              <a:t>Física Nº3</a:t>
            </a:r>
            <a:br>
              <a:rPr lang="es-CL" altLang="es-CL" sz="5400" dirty="0"/>
            </a:br>
            <a:br>
              <a:rPr lang="es-CL" altLang="es-CL" sz="5400" dirty="0"/>
            </a:br>
            <a:r>
              <a:rPr lang="es-CL" altLang="es-CL" sz="5400" dirty="0"/>
              <a:t>INTRODUCCIÓN A LA FÍSICA.</a:t>
            </a:r>
            <a:br>
              <a:rPr lang="es-CL" altLang="es-CL" sz="5400" dirty="0"/>
            </a:br>
            <a:br>
              <a:rPr lang="es-CL" altLang="es-CL" sz="5400" dirty="0"/>
            </a:br>
            <a:r>
              <a:rPr lang="es-CL" altLang="es-CL" sz="4000" dirty="0"/>
              <a:t>Segundo Medio</a:t>
            </a:r>
          </a:p>
        </p:txBody>
      </p:sp>
      <p:sp>
        <p:nvSpPr>
          <p:cNvPr id="5124" name="Subtítulo 2"/>
          <p:cNvSpPr>
            <a:spLocks noGrp="1" noChangeArrowheads="1"/>
          </p:cNvSpPr>
          <p:nvPr>
            <p:ph type="subTitle" idx="1"/>
          </p:nvPr>
        </p:nvSpPr>
        <p:spPr>
          <a:xfrm>
            <a:off x="1261266" y="4526817"/>
            <a:ext cx="9663113" cy="1860550"/>
          </a:xfrm>
        </p:spPr>
        <p:txBody>
          <a:bodyPr/>
          <a:lstStyle/>
          <a:p>
            <a:r>
              <a:rPr lang="es-ES" altLang="en-US" dirty="0"/>
              <a:t>PROFESOR: ÁNGEL BARRÍA CONTRERAS</a:t>
            </a:r>
          </a:p>
          <a:p>
            <a:r>
              <a:rPr lang="es-ES" altLang="en-US" dirty="0"/>
              <a:t>Nombre: ………………………………..…..	Curso: 2º medio	  </a:t>
            </a:r>
          </a:p>
          <a:p>
            <a:r>
              <a:rPr lang="es-ES" altLang="en-US" dirty="0"/>
              <a:t>Fecha :   /03/2020</a:t>
            </a:r>
            <a:endParaRPr lang="es-CL" altLang="en-US" dirty="0"/>
          </a:p>
          <a:p>
            <a:endParaRPr lang="es-CL" altLang="es-CL" dirty="0"/>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85277" y="365125"/>
            <a:ext cx="10718800" cy="5173663"/>
          </a:xfrm>
        </p:spPr>
        <p:txBody>
          <a:bodyPr/>
          <a:lstStyle/>
          <a:p>
            <a:pPr>
              <a:defRPr/>
            </a:pPr>
            <a:r>
              <a:rPr lang="es-ES" dirty="0"/>
              <a:t>Escribir las siguientes áreas en kilómetros cuadrados multiplicando o dividiendo sólo una vez:</a:t>
            </a:r>
          </a:p>
          <a:p>
            <a:pPr>
              <a:defRPr/>
            </a:pPr>
            <a:r>
              <a:rPr lang="es-ES" dirty="0"/>
              <a:t>1,3 dam</a:t>
            </a:r>
            <a:r>
              <a:rPr lang="es-ES" baseline="30000" dirty="0"/>
              <a:t>2</a:t>
            </a:r>
            <a:endParaRPr lang="es-ES" dirty="0"/>
          </a:p>
          <a:p>
            <a:pPr>
              <a:defRPr/>
            </a:pPr>
            <a:r>
              <a:rPr lang="es-ES" dirty="0"/>
              <a:t>0,12 hm</a:t>
            </a:r>
            <a:r>
              <a:rPr lang="es-ES" baseline="30000" dirty="0"/>
              <a:t>2</a:t>
            </a:r>
            <a:endParaRPr lang="es-ES" dirty="0"/>
          </a:p>
          <a:p>
            <a:pPr>
              <a:defRPr/>
            </a:pPr>
            <a:r>
              <a:rPr lang="es-ES" dirty="0"/>
              <a:t>5 mm</a:t>
            </a:r>
            <a:r>
              <a:rPr lang="es-ES" baseline="30000" dirty="0"/>
              <a:t>2</a:t>
            </a:r>
          </a:p>
          <a:p>
            <a:pPr marL="0" indent="0">
              <a:buFont typeface="Arial" panose="020B0604020202020204" pitchFamily="34" charset="0"/>
              <a:buNone/>
              <a:defRPr/>
            </a:pPr>
            <a:endParaRPr lang="es-ES" dirty="0"/>
          </a:p>
          <a:p>
            <a:pPr>
              <a:defRPr/>
            </a:pPr>
            <a:r>
              <a:rPr lang="es-ES" dirty="0"/>
              <a:t>Escribir las siguientes medidas en minutos:</a:t>
            </a:r>
          </a:p>
          <a:p>
            <a:pPr>
              <a:defRPr/>
            </a:pPr>
            <a:r>
              <a:rPr lang="es-ES" dirty="0"/>
              <a:t>3 horas</a:t>
            </a:r>
          </a:p>
          <a:p>
            <a:pPr>
              <a:defRPr/>
            </a:pPr>
            <a:r>
              <a:rPr lang="es-ES" dirty="0"/>
              <a:t>2 días</a:t>
            </a:r>
          </a:p>
          <a:p>
            <a:pPr>
              <a:defRPr/>
            </a:pPr>
            <a:r>
              <a:rPr lang="es-ES" dirty="0"/>
              <a:t>2 meses</a:t>
            </a:r>
          </a:p>
          <a:p>
            <a:pPr>
              <a:defRPr/>
            </a:pPr>
            <a:r>
              <a:rPr lang="es-ES" dirty="0"/>
              <a:t>1980 segundos</a:t>
            </a:r>
          </a:p>
          <a:p>
            <a:pPr marL="0" indent="0">
              <a:buFont typeface="Arial" panose="020B0604020202020204" pitchFamily="34" charset="0"/>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7771" y="-187569"/>
            <a:ext cx="11769725" cy="6176963"/>
          </a:xfrm>
        </p:spPr>
        <p:txBody>
          <a:bodyPr/>
          <a:lstStyle/>
          <a:p>
            <a:pPr>
              <a:defRPr/>
            </a:pPr>
            <a:endParaRPr lang="es-ES" sz="1200" dirty="0"/>
          </a:p>
          <a:p>
            <a:pPr marL="0" indent="0">
              <a:buFont typeface="Arial" panose="020B0604020202020204" pitchFamily="34" charset="0"/>
              <a:buNone/>
              <a:defRPr/>
            </a:pPr>
            <a:r>
              <a:rPr lang="es-ES" sz="2400" dirty="0"/>
              <a:t>DESARROLLO: realice los cálculos correspondientes para responder a cada problema planteado, para ello sea ordenado y registre todas las unidades.</a:t>
            </a:r>
          </a:p>
          <a:p>
            <a:pPr marL="0" indent="0">
              <a:buFont typeface="Arial" panose="020B0604020202020204" pitchFamily="34" charset="0"/>
              <a:buNone/>
              <a:defRPr/>
            </a:pPr>
            <a:endParaRPr lang="es-ES" sz="2400" dirty="0"/>
          </a:p>
          <a:p>
            <a:pPr marL="0" indent="0">
              <a:buFont typeface="Arial" panose="020B0604020202020204" pitchFamily="34" charset="0"/>
              <a:buNone/>
              <a:defRPr/>
            </a:pPr>
            <a:r>
              <a:rPr lang="es-ES" sz="2400" dirty="0"/>
              <a:t>1-</a:t>
            </a:r>
            <a:r>
              <a:rPr lang="es-ES" sz="2000" dirty="0"/>
              <a:t>.</a:t>
            </a:r>
            <a:r>
              <a:rPr lang="es-ES" sz="2400" dirty="0"/>
              <a:t>José, Jesús y Sofía tienen una cometa cada uno. José tiene 90 m de hilo para elevar su cometa, Jesús 66 m y Sofía 56 m</a:t>
            </a:r>
          </a:p>
          <a:p>
            <a:pPr>
              <a:buFont typeface="Arial" panose="020B0604020202020204" pitchFamily="34" charset="0"/>
              <a:buAutoNum type="arabicPeriod"/>
              <a:defRPr/>
            </a:pPr>
            <a:endParaRPr lang="es-ES" sz="2400" dirty="0"/>
          </a:p>
          <a:p>
            <a:pPr marL="0" indent="0">
              <a:buFont typeface="Arial" panose="020B0604020202020204" pitchFamily="34" charset="0"/>
              <a:buNone/>
              <a:defRPr/>
            </a:pPr>
            <a:r>
              <a:rPr lang="es-ES" sz="2400" b="1" dirty="0"/>
              <a:t>¿Cuántos metros suman en total las tres personas?</a:t>
            </a:r>
          </a:p>
          <a:p>
            <a:pPr marL="0" indent="0">
              <a:buFont typeface="Arial" panose="020B0604020202020204" pitchFamily="34" charset="0"/>
              <a:buNone/>
              <a:defRPr/>
            </a:pPr>
            <a:r>
              <a:rPr lang="es-ES" sz="2400" b="1" dirty="0"/>
              <a:t>¿Cuántos centímetros de Hilo le faltan a Sofía para igualar a Jesús?</a:t>
            </a:r>
          </a:p>
          <a:p>
            <a:pPr>
              <a:defRPr/>
            </a:pPr>
            <a:endParaRPr lang="es-ES" sz="2400" b="1" dirty="0"/>
          </a:p>
          <a:p>
            <a:pPr marL="457200" indent="-457200">
              <a:buFont typeface="Arial" panose="020B0604020202020204" pitchFamily="34" charset="0"/>
              <a:buAutoNum type="arabicPeriod" startAt="2"/>
              <a:defRPr/>
            </a:pPr>
            <a:r>
              <a:rPr lang="es-ES" sz="2400" dirty="0"/>
              <a:t>Luis hizo una excursión de </a:t>
            </a:r>
            <a:r>
              <a:rPr lang="es-ES" sz="2400" b="1" dirty="0"/>
              <a:t>20 km 75 hm  75 </a:t>
            </a:r>
            <a:r>
              <a:rPr lang="es-ES" sz="2400" b="1" dirty="0" err="1"/>
              <a:t>dam</a:t>
            </a:r>
            <a:r>
              <a:rPr lang="es-ES" sz="2400" b="1" dirty="0"/>
              <a:t> 250 m</a:t>
            </a:r>
            <a:r>
              <a:rPr lang="es-ES" sz="2400" dirty="0"/>
              <a:t> en tres etapas. En la primera recorrió </a:t>
            </a:r>
            <a:r>
              <a:rPr lang="es-ES" sz="2400" b="1" dirty="0"/>
              <a:t>5 km 5hm</a:t>
            </a:r>
            <a:r>
              <a:rPr lang="es-ES" sz="2400" dirty="0"/>
              <a:t>, y en la segunda </a:t>
            </a:r>
            <a:r>
              <a:rPr lang="es-ES" sz="2400" b="1" dirty="0"/>
              <a:t>1 km 50 </a:t>
            </a:r>
            <a:r>
              <a:rPr lang="es-ES" sz="2400" b="1" dirty="0" err="1"/>
              <a:t>dam</a:t>
            </a:r>
            <a:r>
              <a:rPr lang="es-ES" sz="2400" dirty="0"/>
              <a:t> más que en la anterior.</a:t>
            </a:r>
          </a:p>
          <a:p>
            <a:pPr marL="0" indent="0">
              <a:buFont typeface="Arial" panose="020B0604020202020204" pitchFamily="34" charset="0"/>
              <a:buNone/>
              <a:defRPr/>
            </a:pPr>
            <a:endParaRPr lang="es-ES" sz="2400" dirty="0"/>
          </a:p>
          <a:p>
            <a:pPr marL="0" indent="0">
              <a:buFont typeface="Arial" panose="020B0604020202020204" pitchFamily="34" charset="0"/>
              <a:buNone/>
              <a:defRPr/>
            </a:pPr>
            <a:r>
              <a:rPr lang="es-ES" sz="2400" b="1" dirty="0"/>
              <a:t>¿Cuánto recorrió en la tercera etapa? Expresa el resultado de forma compleja</a:t>
            </a:r>
          </a:p>
          <a:p>
            <a:pPr>
              <a:defRPr/>
            </a:pPr>
            <a:endParaRPr lang="es-ES" sz="2000" dirty="0"/>
          </a:p>
          <a:p>
            <a:pPr>
              <a:defRPr/>
            </a:pPr>
            <a:endParaRPr lang="es-ES" sz="1200" dirty="0"/>
          </a:p>
          <a:p>
            <a:pPr>
              <a:defRPr/>
            </a:pPr>
            <a:endParaRPr lang="es-ES" sz="1200" dirty="0"/>
          </a:p>
          <a:p>
            <a:pPr>
              <a:defRPr/>
            </a:pPr>
            <a:endParaRPr lang="es-ES" sz="1200" b="1" dirty="0"/>
          </a:p>
          <a:p>
            <a:pPr>
              <a:defRPr/>
            </a:pPr>
            <a:endParaRPr lang="es-ES" sz="1200" b="1" dirty="0"/>
          </a:p>
          <a:p>
            <a:pPr>
              <a:defRPr/>
            </a:pP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5450" y="646113"/>
            <a:ext cx="10887075" cy="4351337"/>
          </a:xfrm>
        </p:spPr>
        <p:txBody>
          <a:bodyPr/>
          <a:lstStyle/>
          <a:p>
            <a:pPr marL="514350" indent="-514350">
              <a:buFont typeface="Arial" panose="020B0604020202020204" pitchFamily="34" charset="0"/>
              <a:buAutoNum type="arabicPeriod" startAt="3"/>
              <a:defRPr/>
            </a:pPr>
            <a:r>
              <a:rPr lang="es-ES" dirty="0"/>
              <a:t>Dos hermanas fueron a comprar una cuerda de saltar. Cada una fue a una tienda diferente. La hermana mayor compró una cuerda que medía 223 cm de largo. Y la hermana pequeña una que medía 25 dm de largo.  </a:t>
            </a:r>
          </a:p>
          <a:p>
            <a:pPr marL="0" indent="0">
              <a:buFont typeface="Arial" panose="020B0604020202020204" pitchFamily="34" charset="0"/>
              <a:buNone/>
              <a:defRPr/>
            </a:pPr>
            <a:endParaRPr lang="es-ES" dirty="0"/>
          </a:p>
          <a:p>
            <a:pPr>
              <a:defRPr/>
            </a:pPr>
            <a:r>
              <a:rPr lang="es-ES" b="1" dirty="0"/>
              <a:t>¿Cuál hermana posee la cuerda mas larga?. ¿Cómo pudiste identificarla?</a:t>
            </a:r>
          </a:p>
          <a:p>
            <a:pPr>
              <a:defRPr/>
            </a:pPr>
            <a:endParaRPr lang="es-ES" b="1" dirty="0"/>
          </a:p>
          <a:p>
            <a:pPr>
              <a:defRPr/>
            </a:pPr>
            <a:r>
              <a:rPr lang="es-ES" b="1" dirty="0"/>
              <a:t>¿Cuánto es la diferencia en centímetros  entre las cuerdas?</a:t>
            </a:r>
          </a:p>
          <a:p>
            <a:pPr>
              <a:defRPr/>
            </a:pPr>
            <a:endParaRPr lang="es-C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a:xfrm>
            <a:off x="350838" y="-298450"/>
            <a:ext cx="10515600" cy="1325563"/>
          </a:xfrm>
        </p:spPr>
        <p:txBody>
          <a:bodyPr/>
          <a:lstStyle/>
          <a:p>
            <a:r>
              <a:rPr lang="es-CL" altLang="es-CL" sz="2400" b="1" dirty="0"/>
              <a:t>Selección múltiple.</a:t>
            </a:r>
            <a:endParaRPr lang="en-US" altLang="es-CL" sz="2400" b="1" dirty="0"/>
          </a:p>
        </p:txBody>
      </p:sp>
      <p:sp>
        <p:nvSpPr>
          <p:cNvPr id="3" name="Marcador de contenido 2"/>
          <p:cNvSpPr>
            <a:spLocks noGrp="1"/>
          </p:cNvSpPr>
          <p:nvPr>
            <p:ph idx="1"/>
          </p:nvPr>
        </p:nvSpPr>
        <p:spPr>
          <a:xfrm>
            <a:off x="51619" y="511675"/>
            <a:ext cx="12088761" cy="4765675"/>
          </a:xfrm>
        </p:spPr>
        <p:txBody>
          <a:bodyPr/>
          <a:lstStyle/>
          <a:p>
            <a:pPr marL="457200" indent="-457200">
              <a:buFont typeface="Arial" panose="020B0604020202020204" pitchFamily="34" charset="0"/>
              <a:buAutoNum type="arabicPeriod"/>
              <a:defRPr/>
            </a:pPr>
            <a:r>
              <a:rPr lang="es-ES" sz="2400" dirty="0"/>
              <a:t>De las siguientes alternativas, ¿cuál de ellas no corresponde a una magnitud fundamental?   </a:t>
            </a:r>
          </a:p>
          <a:p>
            <a:pPr>
              <a:buFont typeface="Arial" panose="020B0604020202020204" pitchFamily="34" charset="0"/>
              <a:buAutoNum type="alphaUcParenR"/>
              <a:defRPr/>
            </a:pPr>
            <a:r>
              <a:rPr lang="es-ES" sz="2400" dirty="0"/>
              <a:t>Cantidad de sustancia     B) Intensidad de corriente eléctrica      C) Temperatura </a:t>
            </a:r>
          </a:p>
          <a:p>
            <a:pPr marL="0" indent="0">
              <a:buNone/>
              <a:defRPr/>
            </a:pPr>
            <a:r>
              <a:rPr lang="es-ES" sz="2400" dirty="0"/>
              <a:t>D) Fuerza                                        E) Tiempo </a:t>
            </a:r>
          </a:p>
          <a:p>
            <a:pPr marL="0" indent="0">
              <a:buNone/>
              <a:defRPr/>
            </a:pPr>
            <a:endParaRPr lang="es-ES" sz="2400" dirty="0"/>
          </a:p>
          <a:p>
            <a:pPr marL="0" indent="0" algn="just">
              <a:buNone/>
              <a:defRPr/>
            </a:pPr>
            <a:r>
              <a:rPr lang="es-ES" sz="2400" dirty="0"/>
              <a:t>2. De acuerdo con las unidades de medida que en el año 1960 un comité definió como Sistema Internacional de unidades es correcto afirmar que la unidad de medida de la temperatura es __________ y la unidad utilizada para medir el tiempo es __________. Las palabras que deben ir en los espacios, respectivamente, son </a:t>
            </a:r>
          </a:p>
          <a:p>
            <a:pPr marL="0" indent="0">
              <a:buNone/>
              <a:defRPr/>
            </a:pPr>
            <a:endParaRPr lang="es-ES" sz="2400" dirty="0"/>
          </a:p>
          <a:p>
            <a:pPr>
              <a:buFont typeface="Arial" panose="020B0604020202020204" pitchFamily="34" charset="0"/>
              <a:buAutoNum type="alphaUcParenR"/>
              <a:defRPr/>
            </a:pPr>
            <a:r>
              <a:rPr lang="es-ES" sz="2400" dirty="0"/>
              <a:t>Kelvin  segundo   B) Celsius  segundo       C) Kelvin  minuto</a:t>
            </a:r>
          </a:p>
          <a:p>
            <a:pPr marL="0" indent="0">
              <a:buNone/>
              <a:defRPr/>
            </a:pPr>
            <a:r>
              <a:rPr lang="es-ES" sz="2400" dirty="0"/>
              <a:t>D) Celsius  minuto           E) Kelvin  hora  </a:t>
            </a:r>
            <a:endParaRPr lang="en-US" sz="2400" dirty="0"/>
          </a:p>
          <a:p>
            <a:pPr marL="0" indent="0">
              <a:buNone/>
              <a:defRPr/>
            </a:pPr>
            <a:endParaRPr lang="es-ES" sz="2400" dirty="0"/>
          </a:p>
          <a:p>
            <a:pPr marL="0" indent="0">
              <a:buFont typeface="Arial" panose="020B0604020202020204" pitchFamily="34" charset="0"/>
              <a:buNone/>
              <a:defRPr/>
            </a:pPr>
            <a:endParaRPr lang="es-E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7987" y="306438"/>
            <a:ext cx="12074013" cy="4351338"/>
          </a:xfrm>
        </p:spPr>
        <p:txBody>
          <a:bodyPr/>
          <a:lstStyle/>
          <a:p>
            <a:pPr marL="0" indent="0">
              <a:buFont typeface="Arial" panose="020B0604020202020204" pitchFamily="34" charset="0"/>
              <a:buNone/>
              <a:defRPr/>
            </a:pPr>
            <a:r>
              <a:rPr lang="es-ES" sz="1800" dirty="0"/>
              <a:t>3.   La distancia media entre el Sol y Neptuno, el planeta más lejano del Sistema Solar, es aproximadamente 4,498 · 10 9 km.  </a:t>
            </a:r>
          </a:p>
          <a:p>
            <a:pPr marL="0" indent="0">
              <a:buFont typeface="Arial" panose="020B0604020202020204" pitchFamily="34" charset="0"/>
              <a:buNone/>
              <a:defRPr/>
            </a:pPr>
            <a:r>
              <a:rPr lang="es-ES" sz="1800" dirty="0"/>
              <a:t> </a:t>
            </a:r>
          </a:p>
          <a:p>
            <a:pPr marL="0" indent="0">
              <a:buFont typeface="Arial" panose="020B0604020202020204" pitchFamily="34" charset="0"/>
              <a:buNone/>
              <a:defRPr/>
            </a:pPr>
            <a:r>
              <a:rPr lang="es-ES" sz="1800" dirty="0"/>
              <a:t>¿Cuál de las siguientes alternativas es equivalente a la distancia entre el Sol y Neptuno?   </a:t>
            </a:r>
          </a:p>
          <a:p>
            <a:pPr marL="457200" indent="-457200">
              <a:buFont typeface="Arial" panose="020B0604020202020204" pitchFamily="34" charset="0"/>
              <a:buAutoNum type="alphaUcParenR"/>
              <a:defRPr/>
            </a:pPr>
            <a:r>
              <a:rPr lang="es-ES" sz="1800" dirty="0"/>
              <a:t>4.498 </a:t>
            </a:r>
            <a:r>
              <a:rPr lang="es-ES" sz="1800" dirty="0" err="1"/>
              <a:t>μm</a:t>
            </a:r>
            <a:r>
              <a:rPr lang="es-ES" sz="1800" dirty="0"/>
              <a:t>     B) 4.498 Mm     C)4.498.000 Mm   D) 4.498 000km     E) 4.498.000 </a:t>
            </a:r>
            <a:r>
              <a:rPr lang="es-ES" sz="1800" dirty="0" err="1"/>
              <a:t>nm</a:t>
            </a:r>
            <a:endParaRPr lang="es-ES" sz="1800" dirty="0"/>
          </a:p>
          <a:p>
            <a:pPr marL="457200" indent="-457200">
              <a:buFont typeface="Arial" panose="020B0604020202020204" pitchFamily="34" charset="0"/>
              <a:buAutoNum type="alphaUcParenR"/>
              <a:defRPr/>
            </a:pPr>
            <a:endParaRPr lang="es-ES" sz="1800" dirty="0"/>
          </a:p>
          <a:p>
            <a:pPr marL="0" indent="0">
              <a:buNone/>
              <a:defRPr/>
            </a:pPr>
            <a:r>
              <a:rPr lang="es-ES" sz="1800" dirty="0"/>
              <a:t> 4-. En las indicaciones de una lata de pintura (esmalte al agua) se señala que rinde 10 m2 por cada litro de pintura. Esto es equivalente a decir que rinde  </a:t>
            </a:r>
          </a:p>
          <a:p>
            <a:pPr marL="0" indent="0">
              <a:buNone/>
              <a:defRPr/>
            </a:pPr>
            <a:endParaRPr lang="es-ES" sz="1800" dirty="0"/>
          </a:p>
          <a:p>
            <a:pPr marL="514350" indent="-514350">
              <a:buFont typeface="Arial" panose="020B0604020202020204" pitchFamily="34" charset="0"/>
              <a:buAutoNum type="alphaUcParenR"/>
              <a:defRPr/>
            </a:pPr>
            <a:r>
              <a:rPr lang="es-ES" sz="1800" dirty="0"/>
              <a:t>0,01 cm2 por cada litro de pintura.</a:t>
            </a:r>
          </a:p>
          <a:p>
            <a:pPr marL="514350" indent="-514350">
              <a:buFont typeface="Arial" panose="020B0604020202020204" pitchFamily="34" charset="0"/>
              <a:buAutoNum type="alphaUcParenR"/>
              <a:defRPr/>
            </a:pPr>
            <a:r>
              <a:rPr lang="es-ES" sz="1800" dirty="0"/>
              <a:t>1,00 cm2 por cada litro de pintura. </a:t>
            </a:r>
          </a:p>
          <a:p>
            <a:pPr marL="514350" indent="-514350">
              <a:buFont typeface="Arial" panose="020B0604020202020204" pitchFamily="34" charset="0"/>
              <a:buAutoNum type="alphaUcParenR"/>
              <a:defRPr/>
            </a:pPr>
            <a:r>
              <a:rPr lang="es-ES" sz="1800" dirty="0"/>
              <a:t>100,00 cm2 por cada litro de pintura. </a:t>
            </a:r>
          </a:p>
          <a:p>
            <a:pPr marL="514350" indent="-514350">
              <a:buFont typeface="Arial" panose="020B0604020202020204" pitchFamily="34" charset="0"/>
              <a:buAutoNum type="alphaUcParenR"/>
              <a:defRPr/>
            </a:pPr>
            <a:r>
              <a:rPr lang="es-ES" sz="1800" dirty="0"/>
              <a:t>10.000,00 cm2 por cada litro de pintura. </a:t>
            </a:r>
          </a:p>
          <a:p>
            <a:pPr marL="514350" indent="-514350">
              <a:buFont typeface="Arial" panose="020B0604020202020204" pitchFamily="34" charset="0"/>
              <a:buAutoNum type="alphaUcParenR"/>
              <a:defRPr/>
            </a:pPr>
            <a:r>
              <a:rPr lang="es-ES" sz="1800" dirty="0"/>
              <a:t>100.000,00 cm2 por cada litro de pintura. </a:t>
            </a:r>
            <a:endParaRPr lang="en-US" sz="1800" dirty="0"/>
          </a:p>
          <a:p>
            <a:pPr marL="0" indent="0">
              <a:buNone/>
              <a:defRPr/>
            </a:pPr>
            <a:endParaRPr lang="es-ES" sz="2400" dirty="0"/>
          </a:p>
          <a:p>
            <a:pPr marL="0" indent="0">
              <a:buFont typeface="Arial" panose="020B0604020202020204" pitchFamily="34" charset="0"/>
              <a:buNone/>
              <a:defRPr/>
            </a:pPr>
            <a:r>
              <a:rPr lang="es-ES" sz="2400" dirty="0"/>
              <a:t> </a:t>
            </a:r>
          </a:p>
          <a:p>
            <a:pPr marL="0" indent="0">
              <a:buFont typeface="Arial" panose="020B0604020202020204" pitchFamily="34" charset="0"/>
              <a:buNone/>
              <a:defRPr/>
            </a:pPr>
            <a:r>
              <a:rPr lang="es-ES" sz="24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RECORDATORIO</a:t>
            </a:r>
          </a:p>
        </p:txBody>
      </p:sp>
      <p:sp>
        <p:nvSpPr>
          <p:cNvPr id="3" name="Marcador de contenido 2"/>
          <p:cNvSpPr>
            <a:spLocks noGrp="1"/>
          </p:cNvSpPr>
          <p:nvPr>
            <p:ph idx="1"/>
          </p:nvPr>
        </p:nvSpPr>
        <p:spPr>
          <a:xfrm>
            <a:off x="0" y="1825625"/>
            <a:ext cx="12049432" cy="4351338"/>
          </a:xfrm>
        </p:spPr>
        <p:txBody>
          <a:bodyPr/>
          <a:lstStyle/>
          <a:p>
            <a:r>
              <a:rPr lang="es-CL" altLang="es-CL" sz="2400" dirty="0"/>
              <a:t>Estimado estudiante, el trabajo propuesto en el presente </a:t>
            </a:r>
            <a:r>
              <a:rPr lang="es-CL" altLang="es-CL" sz="2400" dirty="0" err="1"/>
              <a:t>power</a:t>
            </a:r>
            <a:r>
              <a:rPr lang="es-CL" altLang="es-CL" sz="2400" dirty="0"/>
              <a:t> </a:t>
            </a:r>
            <a:r>
              <a:rPr lang="es-CL" altLang="es-CL" sz="2400" dirty="0" err="1"/>
              <a:t>point</a:t>
            </a:r>
            <a:r>
              <a:rPr lang="es-CL" altLang="es-CL" sz="2400" dirty="0"/>
              <a:t>, debe ser entregado de acuerdo a lo siguiente:</a:t>
            </a:r>
          </a:p>
          <a:p>
            <a:pPr marL="0" indent="0">
              <a:buNone/>
            </a:pPr>
            <a:endParaRPr lang="es-CL" altLang="es-CL" sz="2400" dirty="0"/>
          </a:p>
          <a:p>
            <a:r>
              <a:rPr lang="es-CL" altLang="es-CL" sz="2400" dirty="0"/>
              <a:t>Primera entrega: viernes 3 de abril, resolución de diapositivas 6-7-8-9-10</a:t>
            </a:r>
          </a:p>
          <a:p>
            <a:r>
              <a:rPr lang="es-CL" altLang="es-CL" sz="2400" dirty="0"/>
              <a:t>Segunda entrega: viernes 10 de abril, resolución de diapositivas 11-12-13 -14</a:t>
            </a:r>
          </a:p>
          <a:p>
            <a:endParaRPr lang="es-CL" altLang="es-CL" sz="2400" dirty="0"/>
          </a:p>
          <a:p>
            <a:r>
              <a:rPr lang="es-CL" altLang="es-CL" sz="2400" dirty="0"/>
              <a:t>Resolver los ejercicios en el cuaderno y enviar fotografía al los correos:</a:t>
            </a:r>
          </a:p>
          <a:p>
            <a:pPr marL="0" indent="0">
              <a:buNone/>
            </a:pPr>
            <a:r>
              <a:rPr lang="es-CL" altLang="es-CL" sz="2400" dirty="0">
                <a:hlinkClick r:id="rId2"/>
              </a:rPr>
              <a:t>           </a:t>
            </a:r>
            <a:r>
              <a:rPr lang="es-CL" altLang="es-CL" sz="2400" u="sng" dirty="0">
                <a:hlinkClick r:id="rId2"/>
              </a:rPr>
              <a:t>abarria@cldv.c</a:t>
            </a:r>
            <a:r>
              <a:rPr lang="es-CL" altLang="es-CL" sz="2400" dirty="0">
                <a:hlinkClick r:id="rId2"/>
              </a:rPr>
              <a:t>l</a:t>
            </a:r>
            <a:r>
              <a:rPr lang="es-CL" altLang="es-CL" sz="2400" dirty="0"/>
              <a:t>                  angeleoncito111@Hotmail.com</a:t>
            </a:r>
            <a:endParaRPr lang="en-US" altLang="es-CL" sz="2400" dirty="0"/>
          </a:p>
          <a:p>
            <a:endParaRPr lang="en-US" altLang="es-CL" sz="2400" dirty="0"/>
          </a:p>
          <a:p>
            <a:endParaRPr lang="es-CL" dirty="0"/>
          </a:p>
        </p:txBody>
      </p:sp>
    </p:spTree>
    <p:extLst>
      <p:ext uri="{BB962C8B-B14F-4D97-AF65-F5344CB8AC3E}">
        <p14:creationId xmlns:p14="http://schemas.microsoft.com/office/powerpoint/2010/main" val="149447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title"/>
          </p:nvPr>
        </p:nvSpPr>
        <p:spPr/>
        <p:txBody>
          <a:bodyPr/>
          <a:lstStyle/>
          <a:p>
            <a:r>
              <a:rPr lang="es-CL" altLang="en-US"/>
              <a:t>OBJETIVOS</a:t>
            </a:r>
          </a:p>
        </p:txBody>
      </p:sp>
      <p:sp>
        <p:nvSpPr>
          <p:cNvPr id="3" name="Marcador de contenido 2"/>
          <p:cNvSpPr>
            <a:spLocks noGrp="1"/>
          </p:cNvSpPr>
          <p:nvPr>
            <p:ph idx="1"/>
          </p:nvPr>
        </p:nvSpPr>
        <p:spPr>
          <a:xfrm>
            <a:off x="838200" y="1295400"/>
            <a:ext cx="10515600" cy="4881563"/>
          </a:xfrm>
        </p:spPr>
        <p:txBody>
          <a:bodyPr/>
          <a:lstStyle/>
          <a:p>
            <a:pPr marL="0" indent="0">
              <a:buFont typeface="Arial" panose="020B0604020202020204" pitchFamily="34" charset="0"/>
              <a:buNone/>
              <a:defRPr/>
            </a:pPr>
            <a:endParaRPr lang="es-CL" sz="1200" dirty="0"/>
          </a:p>
          <a:p>
            <a:pPr>
              <a:defRPr/>
            </a:pPr>
            <a:r>
              <a:rPr lang="es-CL" sz="2400" dirty="0"/>
              <a:t>Distinguir entre magnitudes fundamentales y derivadas usadas en Física.</a:t>
            </a:r>
          </a:p>
          <a:p>
            <a:pPr>
              <a:defRPr/>
            </a:pPr>
            <a:r>
              <a:rPr lang="es-CL" sz="2400" dirty="0"/>
              <a:t>Definir el sistema internacional de unidades.</a:t>
            </a:r>
          </a:p>
          <a:p>
            <a:pPr>
              <a:defRPr/>
            </a:pPr>
            <a:r>
              <a:rPr lang="es-CL" sz="2400" dirty="0"/>
              <a:t>Resolver ejercicios con transformación de unidades.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1009650" y="-1390650"/>
            <a:ext cx="10515600" cy="6319838"/>
          </a:xfrm>
        </p:spPr>
        <p:txBody>
          <a:bodyPr/>
          <a:lstStyle/>
          <a:p>
            <a:r>
              <a:rPr lang="es-CL" altLang="en-US" sz="2400" b="1" dirty="0"/>
              <a:t>SISTEMA INTERNACIONAL (S.I)</a:t>
            </a:r>
            <a:br>
              <a:rPr lang="es-CL" altLang="en-US" sz="2400" b="1" dirty="0"/>
            </a:br>
            <a:br>
              <a:rPr lang="es-CL" altLang="en-US" sz="2400" b="1" dirty="0"/>
            </a:br>
            <a:r>
              <a:rPr lang="es-CL" altLang="en-US" sz="2400" dirty="0"/>
              <a:t>Vamos a entender por medir, el comparar una magnitud con otra de su misma especie que se toma como unidad.</a:t>
            </a:r>
            <a:br>
              <a:rPr lang="es-CL" altLang="en-US" sz="2400" dirty="0"/>
            </a:br>
            <a:br>
              <a:rPr lang="es-CL" altLang="en-US" sz="2400" dirty="0"/>
            </a:br>
            <a:r>
              <a:rPr lang="es-CL" altLang="en-US" sz="2400" dirty="0"/>
              <a:t>El sistema internacional de unidades se fijó el año 1960 y a partir de ese año casi todos los países del mundo lo comienzan a utilizar.</a:t>
            </a:r>
            <a:br>
              <a:rPr lang="es-CL" altLang="en-US" sz="2400" dirty="0"/>
            </a:br>
            <a:endParaRPr lang="es-CL" altLang="en-US" sz="2400" dirty="0"/>
          </a:p>
        </p:txBody>
      </p:sp>
      <p:pic>
        <p:nvPicPr>
          <p:cNvPr id="7171"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7688" y="2890838"/>
            <a:ext cx="7339012"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409209" y="815975"/>
            <a:ext cx="10812462" cy="1153502"/>
          </a:xfrm>
        </p:spPr>
        <p:txBody>
          <a:bodyPr/>
          <a:lstStyle/>
          <a:p>
            <a:r>
              <a:rPr lang="es-CL" altLang="en-US" sz="2400" dirty="0"/>
              <a:t>Las unidades derivadas se expresan algebraicamente en función de las unidades fundamentales por medio de símbolos matemáticos de multiplicación y división.</a:t>
            </a:r>
            <a:br>
              <a:rPr lang="es-CL" altLang="en-US" sz="2400" dirty="0"/>
            </a:br>
            <a:br>
              <a:rPr lang="es-CL" altLang="en-US" sz="2400" dirty="0"/>
            </a:br>
            <a:br>
              <a:rPr lang="es-CL" altLang="en-US" sz="2400" dirty="0"/>
            </a:br>
            <a:r>
              <a:rPr lang="es-CL" altLang="en-US" sz="2400" dirty="0"/>
              <a:t>Ejemplo:</a:t>
            </a:r>
          </a:p>
        </p:txBody>
      </p:sp>
      <p:pic>
        <p:nvPicPr>
          <p:cNvPr id="8195"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90725" y="2359025"/>
            <a:ext cx="7353300" cy="272573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contenido 2"/>
          <p:cNvSpPr>
            <a:spLocks noGrp="1"/>
          </p:cNvSpPr>
          <p:nvPr>
            <p:ph idx="1"/>
          </p:nvPr>
        </p:nvSpPr>
        <p:spPr>
          <a:xfrm>
            <a:off x="176213" y="549275"/>
            <a:ext cx="11622087" cy="5627688"/>
          </a:xfrm>
        </p:spPr>
        <p:txBody>
          <a:bodyPr/>
          <a:lstStyle/>
          <a:p>
            <a:r>
              <a:rPr lang="es-CL" altLang="en-US" sz="2400" b="1"/>
              <a:t>Múltiplos decimales más utilizados en física</a:t>
            </a:r>
          </a:p>
          <a:p>
            <a:pPr algn="just"/>
            <a:r>
              <a:rPr lang="es-CL" altLang="en-US" sz="2400"/>
              <a:t>Cuando se tiene cantidades muy grandes o muy pequeñas se puede agregar un prefijo a la unidad, o expresar el número en notación científica (por ejemplo la masa de la tierra expresada en kilogramos es 6 000 000 000 000 000 000 000 000 el número anterior puede expresarse en notación científica de la siguiente forma: 6x1024 Kg. La siguiente tabla entrega los prefijos de las potencias de 10 más utilizados.</a:t>
            </a:r>
          </a:p>
        </p:txBody>
      </p:sp>
      <p:pic>
        <p:nvPicPr>
          <p:cNvPr id="9219"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2325" y="2708031"/>
            <a:ext cx="4778375" cy="384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r>
              <a:rPr lang="es-CL" altLang="es-CL" sz="2400"/>
              <a:t>DESARROLLO: A continuación se proponen ejercicios en los que se debe transformar unidades de acuerdo a  los solicitado</a:t>
            </a:r>
            <a:br>
              <a:rPr lang="es-CL" altLang="es-CL" sz="1400"/>
            </a:br>
            <a:r>
              <a:rPr lang="es-CL" altLang="es-CL" sz="1400"/>
              <a:t>          </a:t>
            </a:r>
            <a:endParaRPr lang="en-US" altLang="es-CL" sz="1400"/>
          </a:p>
        </p:txBody>
      </p:sp>
      <p:sp>
        <p:nvSpPr>
          <p:cNvPr id="10243" name="Marcador de contenido 2"/>
          <p:cNvSpPr>
            <a:spLocks noGrp="1"/>
          </p:cNvSpPr>
          <p:nvPr>
            <p:ph idx="1"/>
          </p:nvPr>
        </p:nvSpPr>
        <p:spPr>
          <a:xfrm>
            <a:off x="838200" y="1538288"/>
            <a:ext cx="10515600" cy="4638675"/>
          </a:xfrm>
        </p:spPr>
        <p:txBody>
          <a:bodyPr/>
          <a:lstStyle/>
          <a:p>
            <a:r>
              <a:rPr lang="pt-BR" altLang="es-CL"/>
              <a:t>1,5 m a cm</a:t>
            </a:r>
          </a:p>
          <a:p>
            <a:r>
              <a:rPr lang="pt-BR" altLang="es-CL"/>
              <a:t>164 dm a hm</a:t>
            </a:r>
          </a:p>
          <a:p>
            <a:r>
              <a:rPr lang="pt-BR" altLang="es-CL"/>
              <a:t>1468,35 mm a dam</a:t>
            </a:r>
          </a:p>
          <a:p>
            <a:r>
              <a:rPr lang="pt-BR" altLang="es-CL"/>
              <a:t>1 km </a:t>
            </a:r>
            <a:r>
              <a:rPr lang="pt-BR" altLang="es-CL" baseline="30000"/>
              <a:t>2</a:t>
            </a:r>
            <a:r>
              <a:rPr lang="pt-BR" altLang="es-CL"/>
              <a:t> a m </a:t>
            </a:r>
            <a:r>
              <a:rPr lang="pt-BR" altLang="es-CL" baseline="30000"/>
              <a:t>2</a:t>
            </a:r>
            <a:endParaRPr lang="pt-BR" altLang="es-CL"/>
          </a:p>
          <a:p>
            <a:r>
              <a:rPr lang="pt-BR" altLang="es-CL"/>
              <a:t>1 m </a:t>
            </a:r>
            <a:r>
              <a:rPr lang="pt-BR" altLang="es-CL" baseline="30000"/>
              <a:t>3</a:t>
            </a:r>
            <a:r>
              <a:rPr lang="pt-BR" altLang="es-CL"/>
              <a:t> a dm </a:t>
            </a:r>
            <a:r>
              <a:rPr lang="pt-BR" altLang="es-CL" baseline="30000"/>
              <a:t>3</a:t>
            </a:r>
            <a:endParaRPr lang="pt-BR" altLang="es-CL"/>
          </a:p>
          <a:p>
            <a:r>
              <a:rPr lang="pt-BR" altLang="es-CL"/>
              <a:t>15 km/h a m/s</a:t>
            </a:r>
          </a:p>
          <a:p>
            <a:r>
              <a:rPr lang="pt-BR" altLang="es-CL"/>
              <a:t>100 in/s </a:t>
            </a:r>
            <a:r>
              <a:rPr lang="pt-BR" altLang="es-CL" baseline="30000"/>
              <a:t>2</a:t>
            </a:r>
            <a:r>
              <a:rPr lang="pt-BR" altLang="es-CL"/>
              <a:t> a cm/s </a:t>
            </a:r>
            <a:r>
              <a:rPr lang="pt-BR" altLang="es-CL" baseline="30000"/>
              <a:t>2</a:t>
            </a:r>
            <a:endParaRPr lang="pt-BR" altLang="es-CL"/>
          </a:p>
          <a:p>
            <a:r>
              <a:rPr lang="pt-BR" altLang="es-CL"/>
              <a:t>3.5 lbf / in </a:t>
            </a:r>
            <a:r>
              <a:rPr lang="pt-BR" altLang="es-CL" baseline="30000"/>
              <a:t>2</a:t>
            </a:r>
            <a:r>
              <a:rPr lang="pt-BR" altLang="es-CL"/>
              <a:t> a N/m </a:t>
            </a:r>
            <a:r>
              <a:rPr lang="pt-BR" altLang="es-CL" baseline="30000"/>
              <a:t>2</a:t>
            </a:r>
            <a:endParaRPr lang="pt-BR" altLang="es-C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Marcador de contenido 2"/>
          <p:cNvSpPr>
            <a:spLocks noGrp="1"/>
          </p:cNvSpPr>
          <p:nvPr>
            <p:ph idx="1"/>
          </p:nvPr>
        </p:nvSpPr>
        <p:spPr>
          <a:xfrm>
            <a:off x="838200" y="777875"/>
            <a:ext cx="10515600" cy="4351338"/>
          </a:xfrm>
        </p:spPr>
        <p:txBody>
          <a:bodyPr/>
          <a:lstStyle/>
          <a:p>
            <a:pPr>
              <a:defRPr/>
            </a:pPr>
            <a:r>
              <a:rPr lang="es-ES" altLang="es-CL" dirty="0"/>
              <a:t>Escribir las siguientes distancias en metros:</a:t>
            </a:r>
          </a:p>
          <a:p>
            <a:pPr marL="0" indent="0">
              <a:buFont typeface="Arial" panose="020B0604020202020204" pitchFamily="34" charset="0"/>
              <a:buNone/>
              <a:defRPr/>
            </a:pPr>
            <a:endParaRPr lang="es-ES" altLang="es-CL" dirty="0"/>
          </a:p>
          <a:p>
            <a:pPr>
              <a:defRPr/>
            </a:pPr>
            <a:r>
              <a:rPr lang="es-ES" altLang="es-CL" dirty="0"/>
              <a:t>15 km</a:t>
            </a:r>
          </a:p>
          <a:p>
            <a:pPr>
              <a:defRPr/>
            </a:pPr>
            <a:r>
              <a:rPr lang="es-ES" altLang="es-CL" dirty="0"/>
              <a:t>200 dm</a:t>
            </a:r>
          </a:p>
          <a:p>
            <a:pPr>
              <a:defRPr/>
            </a:pPr>
            <a:r>
              <a:rPr lang="es-ES" altLang="es-CL" dirty="0"/>
              <a:t>23 mm</a:t>
            </a:r>
          </a:p>
          <a:p>
            <a:pPr>
              <a:defRPr/>
            </a:pPr>
            <a:r>
              <a:rPr lang="es-ES" altLang="es-CL" dirty="0"/>
              <a:t>0,02 </a:t>
            </a:r>
            <a:r>
              <a:rPr lang="es-ES" altLang="es-CL" dirty="0" err="1"/>
              <a:t>dam</a:t>
            </a:r>
            <a:endParaRPr lang="es-ES" altLang="es-CL" dirty="0"/>
          </a:p>
          <a:p>
            <a:pPr>
              <a:defRPr/>
            </a:pPr>
            <a:r>
              <a:rPr lang="es-ES" altLang="es-CL" dirty="0"/>
              <a:t>2 cm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6606" y="328734"/>
            <a:ext cx="10618787" cy="5484813"/>
          </a:xfrm>
        </p:spPr>
        <p:txBody>
          <a:bodyPr/>
          <a:lstStyle/>
          <a:p>
            <a:pPr>
              <a:defRPr/>
            </a:pPr>
            <a:r>
              <a:rPr lang="es-ES" dirty="0"/>
              <a:t>Escribir las siguientes longitudes en decámetros, realizando un solo paso (multiplicando/dividiendo sólo una vez):</a:t>
            </a:r>
          </a:p>
          <a:p>
            <a:pPr>
              <a:defRPr/>
            </a:pPr>
            <a:r>
              <a:rPr lang="es-ES" dirty="0"/>
              <a:t>11 mm</a:t>
            </a:r>
          </a:p>
          <a:p>
            <a:pPr>
              <a:defRPr/>
            </a:pPr>
            <a:r>
              <a:rPr lang="es-ES" dirty="0"/>
              <a:t>5 hm</a:t>
            </a:r>
          </a:p>
          <a:p>
            <a:pPr>
              <a:defRPr/>
            </a:pPr>
            <a:r>
              <a:rPr lang="es-ES" dirty="0"/>
              <a:t>0,05 dm</a:t>
            </a:r>
          </a:p>
          <a:p>
            <a:pPr marL="0" indent="0">
              <a:buFont typeface="Arial" panose="020B0604020202020204" pitchFamily="34" charset="0"/>
              <a:buNone/>
              <a:defRPr/>
            </a:pPr>
            <a:endParaRPr lang="es-ES" dirty="0"/>
          </a:p>
          <a:p>
            <a:pPr>
              <a:defRPr/>
            </a:pPr>
            <a:r>
              <a:rPr lang="es-ES" dirty="0"/>
              <a:t>Escribir las siguientes áreas en decímetros cuadrados:</a:t>
            </a:r>
          </a:p>
          <a:p>
            <a:pPr>
              <a:defRPr/>
            </a:pPr>
            <a:r>
              <a:rPr lang="es-ES" dirty="0"/>
              <a:t>13 mm</a:t>
            </a:r>
            <a:r>
              <a:rPr lang="es-ES" baseline="30000" dirty="0"/>
              <a:t>2</a:t>
            </a:r>
            <a:endParaRPr lang="es-ES" dirty="0"/>
          </a:p>
          <a:p>
            <a:pPr>
              <a:defRPr/>
            </a:pPr>
            <a:r>
              <a:rPr lang="es-ES" dirty="0"/>
              <a:t>200 dam</a:t>
            </a:r>
            <a:r>
              <a:rPr lang="es-ES" baseline="30000" dirty="0"/>
              <a:t>2</a:t>
            </a:r>
            <a:endParaRPr lang="es-ES" dirty="0"/>
          </a:p>
          <a:p>
            <a:pPr>
              <a:defRPr/>
            </a:pPr>
            <a:r>
              <a:rPr lang="es-ES" dirty="0"/>
              <a:t>0,0000003 km</a:t>
            </a:r>
            <a:r>
              <a:rPr lang="es-ES" baseline="30000" dirty="0"/>
              <a:t>2</a:t>
            </a:r>
            <a:endParaRPr lang="es-ES" dirty="0"/>
          </a:p>
          <a:p>
            <a:pPr marL="0" indent="0">
              <a:buFont typeface="Arial" panose="020B0604020202020204" pitchFamily="34" charset="0"/>
              <a:buNone/>
              <a:defRPr/>
            </a:pPr>
            <a:endParaRPr lang="es-ES" sz="1200" dirty="0"/>
          </a:p>
          <a:p>
            <a:pPr marL="0" indent="0">
              <a:buFont typeface="Arial" panose="020B0604020202020204" pitchFamily="34" charset="0"/>
              <a:buNone/>
              <a:defRPr/>
            </a:pPr>
            <a:br>
              <a:rPr lang="es-ES" sz="1200" dirty="0"/>
            </a:b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a:xfrm>
            <a:off x="838200" y="365125"/>
            <a:ext cx="10515600" cy="46038"/>
          </a:xfrm>
        </p:spPr>
        <p:txBody>
          <a:bodyPr/>
          <a:lstStyle/>
          <a:p>
            <a:endParaRPr lang="en-US" altLang="es-CL"/>
          </a:p>
        </p:txBody>
      </p:sp>
      <p:sp>
        <p:nvSpPr>
          <p:cNvPr id="13315" name="Marcador de contenido 2"/>
          <p:cNvSpPr>
            <a:spLocks noGrp="1"/>
          </p:cNvSpPr>
          <p:nvPr>
            <p:ph idx="1"/>
          </p:nvPr>
        </p:nvSpPr>
        <p:spPr>
          <a:xfrm>
            <a:off x="838200" y="889000"/>
            <a:ext cx="10515600" cy="5287963"/>
          </a:xfrm>
        </p:spPr>
        <p:txBody>
          <a:bodyPr/>
          <a:lstStyle/>
          <a:p>
            <a:r>
              <a:rPr lang="es-ES" altLang="es-CL" dirty="0"/>
              <a:t>Escribir las siguientes medidas en litros:</a:t>
            </a:r>
          </a:p>
          <a:p>
            <a:r>
              <a:rPr lang="es-ES" altLang="es-CL" dirty="0"/>
              <a:t>2,3 ml</a:t>
            </a:r>
          </a:p>
          <a:p>
            <a:r>
              <a:rPr lang="es-ES" altLang="es-CL" dirty="0"/>
              <a:t>4,1 kl</a:t>
            </a:r>
          </a:p>
          <a:p>
            <a:r>
              <a:rPr lang="es-ES" altLang="es-CL" dirty="0"/>
              <a:t>2 </a:t>
            </a:r>
            <a:r>
              <a:rPr lang="es-ES" altLang="es-CL" dirty="0" err="1"/>
              <a:t>dal</a:t>
            </a:r>
            <a:endParaRPr lang="es-ES" altLang="es-CL" dirty="0"/>
          </a:p>
          <a:p>
            <a:r>
              <a:rPr lang="es-ES" altLang="es-CL" dirty="0"/>
              <a:t>3 m</a:t>
            </a:r>
            <a:r>
              <a:rPr lang="es-ES" altLang="es-CL" baseline="30000" dirty="0"/>
              <a:t>3</a:t>
            </a:r>
            <a:endParaRPr lang="es-ES" altLang="es-CL" dirty="0"/>
          </a:p>
          <a:p>
            <a:r>
              <a:rPr lang="es-ES" altLang="es-CL" dirty="0"/>
              <a:t>0,005 km</a:t>
            </a:r>
            <a:r>
              <a:rPr lang="es-ES" altLang="es-CL" baseline="30000" dirty="0"/>
              <a:t>3</a:t>
            </a:r>
            <a:endParaRPr lang="es-ES" altLang="es-CL" dirty="0"/>
          </a:p>
          <a:p>
            <a:r>
              <a:rPr lang="es-ES" altLang="es-CL" dirty="0"/>
              <a:t>9 mm</a:t>
            </a:r>
            <a:r>
              <a:rPr lang="es-ES" altLang="es-CL" baseline="30000" dirty="0"/>
              <a:t>3</a:t>
            </a:r>
            <a:endParaRPr lang="es-ES" altLang="es-CL" dirty="0"/>
          </a:p>
          <a:p>
            <a:pPr marL="0" indent="0">
              <a:buNone/>
            </a:pPr>
            <a:br>
              <a:rPr lang="es-ES" altLang="es-CL" sz="1200" dirty="0"/>
            </a:br>
            <a:endParaRPr lang="en-US" altLang="es-CL" sz="12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935</Words>
  <Application>Microsoft Macintosh PowerPoint</Application>
  <PresentationFormat>Panorámica</PresentationFormat>
  <Paragraphs>110</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Física Nº3  INTRODUCCIÓN A LA FÍSICA.  Segundo Medio</vt:lpstr>
      <vt:lpstr>OBJETIVOS</vt:lpstr>
      <vt:lpstr>SISTEMA INTERNACIONAL (S.I)  Vamos a entender por medir, el comparar una magnitud con otra de su misma especie que se toma como unidad.  El sistema internacional de unidades se fijó el año 1960 y a partir de ese año casi todos los países del mundo lo comienzan a utilizar. </vt:lpstr>
      <vt:lpstr>Las unidades derivadas se expresan algebraicamente en función de las unidades fundamentales por medio de símbolos matemáticos de multiplicación y división.   Ejemplo:</vt:lpstr>
      <vt:lpstr>Presentación de PowerPoint</vt:lpstr>
      <vt:lpstr>DESARROLLO: A continuación se proponen ejercicios en los que se debe transformar unidades de acuerdo a  los solicitado           </vt:lpstr>
      <vt:lpstr>Presentación de PowerPoint</vt:lpstr>
      <vt:lpstr>Presentación de PowerPoint</vt:lpstr>
      <vt:lpstr>Presentación de PowerPoint</vt:lpstr>
      <vt:lpstr>Presentación de PowerPoint</vt:lpstr>
      <vt:lpstr>Presentación de PowerPoint</vt:lpstr>
      <vt:lpstr>Presentación de PowerPoint</vt:lpstr>
      <vt:lpstr>Selección múltiple.</vt:lpstr>
      <vt:lpstr>Presentación de PowerPoint</vt:lpstr>
      <vt:lpstr>RECORDATORIO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PADRES Y APODERADOS MARZO 2020</dc:title>
  <dc:creator>Usuario de Microsoft Office</dc:creator>
  <cp:lastModifiedBy>felipe caglieri</cp:lastModifiedBy>
  <cp:revision>64</cp:revision>
  <dcterms:created xsi:type="dcterms:W3CDTF">2020-03-03T11:41:36Z</dcterms:created>
  <dcterms:modified xsi:type="dcterms:W3CDTF">2020-04-01T01:52:39Z</dcterms:modified>
</cp:coreProperties>
</file>