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70" r:id="rId6"/>
    <p:sldId id="271" r:id="rId7"/>
    <p:sldId id="273" r:id="rId8"/>
    <p:sldId id="272" r:id="rId9"/>
    <p:sldId id="268" r:id="rId10"/>
    <p:sldId id="269" r:id="rId11"/>
    <p:sldId id="261" r:id="rId12"/>
    <p:sldId id="262" r:id="rId13"/>
    <p:sldId id="263" r:id="rId14"/>
    <p:sldId id="420" r:id="rId15"/>
    <p:sldId id="419" r:id="rId16"/>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7" autoAdjust="0"/>
    <p:restoredTop sz="94660"/>
  </p:normalViewPr>
  <p:slideViewPr>
    <p:cSldViewPr snapToGrid="0">
      <p:cViewPr varScale="1">
        <p:scale>
          <a:sx n="128" d="100"/>
          <a:sy n="128" d="100"/>
        </p:scale>
        <p:origin x="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584892E5-D0DE-41BE-8DF3-0BE57D169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B0D5AA35-F1A8-455B-B93C-7FF4A79EC51D}"/>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6" name="Marcador de pie de página 4">
            <a:extLst>
              <a:ext uri="{FF2B5EF4-FFF2-40B4-BE49-F238E27FC236}">
                <a16:creationId xmlns:a16="http://schemas.microsoft.com/office/drawing/2014/main" id="{A64AFC01-725B-4474-B068-5061BE80AACA}"/>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DBECF0D0-8EE4-4C78-BB0C-DD85EF6F03F5}"/>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296798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400296A-C56D-435E-9087-7288BA2D9D41}"/>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5" name="Marcador de pie de página 4">
            <a:extLst>
              <a:ext uri="{FF2B5EF4-FFF2-40B4-BE49-F238E27FC236}">
                <a16:creationId xmlns:a16="http://schemas.microsoft.com/office/drawing/2014/main" id="{74460363-8861-4F23-AFD4-FAA77B3ABC22}"/>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0AC111F2-5A73-4356-99B1-63FBDF32937F}"/>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324573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19603C3-BAB7-40F4-A963-479DC81F11CA}"/>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5" name="Marcador de pie de página 4">
            <a:extLst>
              <a:ext uri="{FF2B5EF4-FFF2-40B4-BE49-F238E27FC236}">
                <a16:creationId xmlns:a16="http://schemas.microsoft.com/office/drawing/2014/main" id="{442DF480-FF4A-4C45-B754-F47E339B1BBA}"/>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B4149215-F6D7-4095-A8B9-4CC6A31E7955}"/>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350580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97997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789BFA14-3253-4967-A4A4-9AF6E011E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C22C41A-D4F8-4BE5-B4D7-5FFAC6ED5219}"/>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6" name="Marcador de pie de página 4">
            <a:extLst>
              <a:ext uri="{FF2B5EF4-FFF2-40B4-BE49-F238E27FC236}">
                <a16:creationId xmlns:a16="http://schemas.microsoft.com/office/drawing/2014/main" id="{A003299C-A4C8-4926-8751-B16985EBB74C}"/>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9D9A7B0C-D7A0-4C7A-A602-E94E08DAF3BC}"/>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403402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C298D4-772F-4EE5-963A-299192EF8A87}"/>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5" name="Marcador de pie de página 4">
            <a:extLst>
              <a:ext uri="{FF2B5EF4-FFF2-40B4-BE49-F238E27FC236}">
                <a16:creationId xmlns:a16="http://schemas.microsoft.com/office/drawing/2014/main" id="{9E33DB48-9EE2-46D6-94EC-ADD11956ED74}"/>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EF66C9F0-1992-4C93-A47E-96A992EC1660}"/>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398884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9AA70E4-A461-4120-8EBF-6EBA8E301BEC}"/>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6" name="Marcador de pie de página 4">
            <a:extLst>
              <a:ext uri="{FF2B5EF4-FFF2-40B4-BE49-F238E27FC236}">
                <a16:creationId xmlns:a16="http://schemas.microsoft.com/office/drawing/2014/main" id="{FC5400A0-AB53-49C3-BD0D-4A320FBF3ED8}"/>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893A88A9-7227-4A2B-8138-3B4AB7C7BE94}"/>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56247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1428866A-A72A-4FD5-A333-6E4ED40778F9}"/>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8" name="Marcador de pie de página 4">
            <a:extLst>
              <a:ext uri="{FF2B5EF4-FFF2-40B4-BE49-F238E27FC236}">
                <a16:creationId xmlns:a16="http://schemas.microsoft.com/office/drawing/2014/main" id="{6CC75A1E-3CDD-4787-AA66-112CCCE0207F}"/>
              </a:ext>
            </a:extLst>
          </p:cNvPr>
          <p:cNvSpPr>
            <a:spLocks noGrp="1"/>
          </p:cNvSpPr>
          <p:nvPr>
            <p:ph type="ftr" sz="quarter" idx="11"/>
          </p:nvPr>
        </p:nvSpPr>
        <p:spPr/>
        <p:txBody>
          <a:bodyPr/>
          <a:lstStyle>
            <a:lvl1pPr>
              <a:defRPr/>
            </a:lvl1pPr>
          </a:lstStyle>
          <a:p>
            <a:endParaRPr lang="es-ES"/>
          </a:p>
        </p:txBody>
      </p:sp>
      <p:sp>
        <p:nvSpPr>
          <p:cNvPr id="9" name="Marcador de número de diapositiva 5">
            <a:extLst>
              <a:ext uri="{FF2B5EF4-FFF2-40B4-BE49-F238E27FC236}">
                <a16:creationId xmlns:a16="http://schemas.microsoft.com/office/drawing/2014/main" id="{516595D6-5E05-4A71-84A8-24C4251A3916}"/>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32303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DAF1106D-D363-4A63-B94D-A031CBA53932}"/>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4" name="Marcador de pie de página 4">
            <a:extLst>
              <a:ext uri="{FF2B5EF4-FFF2-40B4-BE49-F238E27FC236}">
                <a16:creationId xmlns:a16="http://schemas.microsoft.com/office/drawing/2014/main" id="{3A9FBB67-3530-4343-A474-CBAF9ADF8266}"/>
              </a:ext>
            </a:extLst>
          </p:cNvPr>
          <p:cNvSpPr>
            <a:spLocks noGrp="1"/>
          </p:cNvSpPr>
          <p:nvPr>
            <p:ph type="ftr" sz="quarter" idx="11"/>
          </p:nvPr>
        </p:nvSpPr>
        <p:spPr/>
        <p:txBody>
          <a:bodyPr/>
          <a:lstStyle>
            <a:lvl1pPr>
              <a:defRPr/>
            </a:lvl1pPr>
          </a:lstStyle>
          <a:p>
            <a:endParaRPr lang="es-ES"/>
          </a:p>
        </p:txBody>
      </p:sp>
      <p:sp>
        <p:nvSpPr>
          <p:cNvPr id="5" name="Marcador de número de diapositiva 5">
            <a:extLst>
              <a:ext uri="{FF2B5EF4-FFF2-40B4-BE49-F238E27FC236}">
                <a16:creationId xmlns:a16="http://schemas.microsoft.com/office/drawing/2014/main" id="{D562BD6C-F3AD-4F67-8888-20BEB388E028}"/>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208858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10FD361F-F107-4085-B0D8-1A7550E00371}"/>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3" name="Marcador de pie de página 4">
            <a:extLst>
              <a:ext uri="{FF2B5EF4-FFF2-40B4-BE49-F238E27FC236}">
                <a16:creationId xmlns:a16="http://schemas.microsoft.com/office/drawing/2014/main" id="{31D7329A-CA14-4387-B59C-1F91514F04C0}"/>
              </a:ext>
            </a:extLst>
          </p:cNvPr>
          <p:cNvSpPr>
            <a:spLocks noGrp="1"/>
          </p:cNvSpPr>
          <p:nvPr>
            <p:ph type="ftr" sz="quarter" idx="11"/>
          </p:nvPr>
        </p:nvSpPr>
        <p:spPr/>
        <p:txBody>
          <a:bodyPr/>
          <a:lstStyle>
            <a:lvl1pPr>
              <a:defRPr/>
            </a:lvl1pPr>
          </a:lstStyle>
          <a:p>
            <a:endParaRPr lang="es-ES"/>
          </a:p>
        </p:txBody>
      </p:sp>
      <p:sp>
        <p:nvSpPr>
          <p:cNvPr id="4" name="Marcador de número de diapositiva 5">
            <a:extLst>
              <a:ext uri="{FF2B5EF4-FFF2-40B4-BE49-F238E27FC236}">
                <a16:creationId xmlns:a16="http://schemas.microsoft.com/office/drawing/2014/main" id="{23F9A6C2-9AB0-4CE8-B470-1622016E7B0D}"/>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175781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DAD3814-E1E7-4752-A3D2-5631BEA21E17}"/>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6" name="Marcador de pie de página 4">
            <a:extLst>
              <a:ext uri="{FF2B5EF4-FFF2-40B4-BE49-F238E27FC236}">
                <a16:creationId xmlns:a16="http://schemas.microsoft.com/office/drawing/2014/main" id="{0453DA12-DD5B-4DF7-AA3C-3E5D2D8DB19B}"/>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EAD34D03-16D9-4C79-A868-B4C3C66FE359}"/>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43067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E8DA977F-CAB6-4EB7-BA4C-6F6197646AE5}"/>
              </a:ext>
            </a:extLst>
          </p:cNvPr>
          <p:cNvSpPr>
            <a:spLocks noGrp="1"/>
          </p:cNvSpPr>
          <p:nvPr>
            <p:ph type="dt" sz="half" idx="10"/>
          </p:nvPr>
        </p:nvSpPr>
        <p:spPr/>
        <p:txBody>
          <a:bodyPr/>
          <a:lstStyle>
            <a:lvl1pPr>
              <a:defRPr/>
            </a:lvl1pPr>
          </a:lstStyle>
          <a:p>
            <a:fld id="{9DAD6B84-E7E7-4137-9F97-EE32E9E203F6}" type="datetimeFigureOut">
              <a:rPr lang="es-ES" smtClean="0"/>
              <a:t>7/4/20</a:t>
            </a:fld>
            <a:endParaRPr lang="es-ES"/>
          </a:p>
        </p:txBody>
      </p:sp>
      <p:sp>
        <p:nvSpPr>
          <p:cNvPr id="6" name="Marcador de pie de página 4">
            <a:extLst>
              <a:ext uri="{FF2B5EF4-FFF2-40B4-BE49-F238E27FC236}">
                <a16:creationId xmlns:a16="http://schemas.microsoft.com/office/drawing/2014/main" id="{743B17D1-13BF-4B28-8A9D-F2EF78DEACC9}"/>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F25D23E3-AC2B-41B9-9806-B18D4D680207}"/>
              </a:ext>
            </a:extLst>
          </p:cNvPr>
          <p:cNvSpPr>
            <a:spLocks noGrp="1"/>
          </p:cNvSpPr>
          <p:nvPr>
            <p:ph type="sldNum" sz="quarter" idx="12"/>
          </p:nvPr>
        </p:nvSpPr>
        <p:spPr/>
        <p:txBody>
          <a:bodyPr/>
          <a:lstStyle>
            <a:lvl1pPr>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151435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1F5364A7-11B8-4F85-BFEC-BF50C9AF6A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DC8C7D31-7BC6-4FCE-8685-43FB802657E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6E38C24B-6BF6-4A4D-85B7-3C23F86CA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9DAD6B84-E7E7-4137-9F97-EE32E9E203F6}" type="datetimeFigureOut">
              <a:rPr lang="es-ES" smtClean="0"/>
              <a:t>7/4/20</a:t>
            </a:fld>
            <a:endParaRPr lang="es-ES"/>
          </a:p>
        </p:txBody>
      </p:sp>
      <p:sp>
        <p:nvSpPr>
          <p:cNvPr id="5" name="Marcador de pie de página 4">
            <a:extLst>
              <a:ext uri="{FF2B5EF4-FFF2-40B4-BE49-F238E27FC236}">
                <a16:creationId xmlns:a16="http://schemas.microsoft.com/office/drawing/2014/main" id="{957A267F-F900-44C0-A2FF-559EC30E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s-ES"/>
          </a:p>
        </p:txBody>
      </p:sp>
      <p:sp>
        <p:nvSpPr>
          <p:cNvPr id="6" name="Marcador de número de diapositiva 5">
            <a:extLst>
              <a:ext uri="{FF2B5EF4-FFF2-40B4-BE49-F238E27FC236}">
                <a16:creationId xmlns:a16="http://schemas.microsoft.com/office/drawing/2014/main" id="{9C3FB266-90D5-4E42-83B1-6B01327095B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7BFF06B-AEA5-4762-9F0E-94DF0C4C8EA0}" type="slidenum">
              <a:rPr lang="es-ES" smtClean="0"/>
              <a:t>‹Nº›</a:t>
            </a:fld>
            <a:endParaRPr lang="es-ES"/>
          </a:p>
        </p:txBody>
      </p:sp>
    </p:spTree>
    <p:extLst>
      <p:ext uri="{BB962C8B-B14F-4D97-AF65-F5344CB8AC3E}">
        <p14:creationId xmlns:p14="http://schemas.microsoft.com/office/powerpoint/2010/main" val="3156620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MzyJN7hOc"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uyinteresante.es/ciencia/articulo/llega-la-fotosintesis-artifici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time_continue=5&amp;v=vBGGVU2DIDo" TargetMode="External"/><Relationship Id="rId5" Type="http://schemas.openxmlformats.org/officeDocument/2006/relationships/hyperlink" Target="https://www.youtube.com/watch?v=9sKq7hS19o0"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960D3-9813-4662-B731-CD0453A12456}"/>
              </a:ext>
            </a:extLst>
          </p:cNvPr>
          <p:cNvSpPr>
            <a:spLocks noGrp="1"/>
          </p:cNvSpPr>
          <p:nvPr>
            <p:ph type="ctrTitle"/>
          </p:nvPr>
        </p:nvSpPr>
        <p:spPr>
          <a:xfrm>
            <a:off x="1428577" y="1041400"/>
            <a:ext cx="9144000" cy="2387600"/>
          </a:xfrm>
        </p:spPr>
        <p:txBody>
          <a:bodyPr/>
          <a:lstStyle/>
          <a:p>
            <a:r>
              <a:rPr lang="es-ES" sz="4800" b="1" i="1" dirty="0">
                <a:solidFill>
                  <a:schemeClr val="tx1">
                    <a:lumMod val="50000"/>
                    <a:lumOff val="50000"/>
                  </a:schemeClr>
                </a:solidFill>
              </a:rPr>
              <a:t>Biología Nº4</a:t>
            </a:r>
            <a:br>
              <a:rPr lang="es-ES" sz="4800" b="1" i="1" dirty="0"/>
            </a:br>
            <a:br>
              <a:rPr lang="es-ES" sz="4800" b="1" i="1" dirty="0"/>
            </a:br>
            <a:br>
              <a:rPr lang="es-ES" sz="4800" b="1" i="1" dirty="0"/>
            </a:br>
            <a:r>
              <a:rPr lang="es-ES" sz="4800" b="1" i="1" dirty="0"/>
              <a:t>Etapas de la fotosíntesis.</a:t>
            </a:r>
            <a:br>
              <a:rPr lang="es-ES" sz="4800" b="1" i="1" dirty="0"/>
            </a:br>
            <a:endParaRPr lang="es-ES" sz="4800" dirty="0"/>
          </a:p>
        </p:txBody>
      </p:sp>
      <p:sp>
        <p:nvSpPr>
          <p:cNvPr id="3" name="Subtítulo 2">
            <a:extLst>
              <a:ext uri="{FF2B5EF4-FFF2-40B4-BE49-F238E27FC236}">
                <a16:creationId xmlns:a16="http://schemas.microsoft.com/office/drawing/2014/main" id="{4D68F0FE-2925-427F-9435-537C03AF2AF6}"/>
              </a:ext>
            </a:extLst>
          </p:cNvPr>
          <p:cNvSpPr>
            <a:spLocks noGrp="1"/>
          </p:cNvSpPr>
          <p:nvPr>
            <p:ph type="subTitle" idx="1"/>
          </p:nvPr>
        </p:nvSpPr>
        <p:spPr>
          <a:xfrm>
            <a:off x="1524000" y="2708607"/>
            <a:ext cx="9144000" cy="2387600"/>
          </a:xfrm>
        </p:spPr>
        <p:txBody>
          <a:bodyPr/>
          <a:lstStyle/>
          <a:p>
            <a:endParaRPr lang="es-ES" sz="4400" dirty="0"/>
          </a:p>
          <a:p>
            <a:r>
              <a:rPr lang="es-ES" dirty="0"/>
              <a:t>Profesora Paola </a:t>
            </a:r>
            <a:r>
              <a:rPr lang="es-ES" dirty="0" err="1"/>
              <a:t>Andía</a:t>
            </a:r>
            <a:endParaRPr lang="es-ES" dirty="0"/>
          </a:p>
          <a:p>
            <a:r>
              <a:rPr lang="es-ES" dirty="0"/>
              <a:t>2° medio</a:t>
            </a:r>
          </a:p>
          <a:p>
            <a:r>
              <a:rPr lang="es-ES" dirty="0"/>
              <a:t>Biología</a:t>
            </a:r>
          </a:p>
          <a:p>
            <a:r>
              <a:rPr lang="es-ES" dirty="0"/>
              <a:t>Clase 04</a:t>
            </a:r>
          </a:p>
          <a:p>
            <a:r>
              <a:rPr lang="es-ES" dirty="0"/>
              <a:t>07 abril 2020</a:t>
            </a:r>
          </a:p>
          <a:p>
            <a:endParaRPr lang="es-ES" dirty="0"/>
          </a:p>
        </p:txBody>
      </p:sp>
    </p:spTree>
    <p:extLst>
      <p:ext uri="{BB962C8B-B14F-4D97-AF65-F5344CB8AC3E}">
        <p14:creationId xmlns:p14="http://schemas.microsoft.com/office/powerpoint/2010/main" val="265357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9E284-7DCD-40AF-A6EE-B900FF3DDD3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4966D96-2694-4FAF-9B82-12D8FF52F01C}"/>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71AEA1C7-CF72-4AC3-810A-33D6BE940A15}"/>
              </a:ext>
            </a:extLst>
          </p:cNvPr>
          <p:cNvPicPr>
            <a:picLocks noChangeAspect="1"/>
          </p:cNvPicPr>
          <p:nvPr/>
        </p:nvPicPr>
        <p:blipFill rotWithShape="1">
          <a:blip r:embed="rId2"/>
          <a:srcRect l="22735" t="26609" r="11992" b="8313"/>
          <a:stretch/>
        </p:blipFill>
        <p:spPr>
          <a:xfrm>
            <a:off x="745330" y="365125"/>
            <a:ext cx="10701339" cy="5998555"/>
          </a:xfrm>
          <a:prstGeom prst="rect">
            <a:avLst/>
          </a:prstGeom>
        </p:spPr>
      </p:pic>
      <p:sp>
        <p:nvSpPr>
          <p:cNvPr id="5" name="Rectángulo 4">
            <a:extLst>
              <a:ext uri="{FF2B5EF4-FFF2-40B4-BE49-F238E27FC236}">
                <a16:creationId xmlns:a16="http://schemas.microsoft.com/office/drawing/2014/main" id="{22348B70-509F-4ADF-A85C-4AADD3432B3A}"/>
              </a:ext>
            </a:extLst>
          </p:cNvPr>
          <p:cNvSpPr/>
          <p:nvPr/>
        </p:nvSpPr>
        <p:spPr>
          <a:xfrm>
            <a:off x="6363972" y="843240"/>
            <a:ext cx="4989828" cy="369332"/>
          </a:xfrm>
          <a:prstGeom prst="rect">
            <a:avLst/>
          </a:prstGeom>
          <a:solidFill>
            <a:schemeClr val="accent6">
              <a:lumMod val="20000"/>
              <a:lumOff val="80000"/>
            </a:schemeClr>
          </a:solidFill>
        </p:spPr>
        <p:txBody>
          <a:bodyPr wrap="none">
            <a:spAutoFit/>
          </a:bodyPr>
          <a:lstStyle/>
          <a:p>
            <a:r>
              <a:rPr lang="es-ES" dirty="0">
                <a:hlinkClick r:id="rId3"/>
              </a:rPr>
              <a:t>https://www.youtube.com/watch?v=Q-MzyJN7hOc</a:t>
            </a:r>
            <a:endParaRPr lang="es-ES" dirty="0"/>
          </a:p>
        </p:txBody>
      </p:sp>
    </p:spTree>
    <p:extLst>
      <p:ext uri="{BB962C8B-B14F-4D97-AF65-F5344CB8AC3E}">
        <p14:creationId xmlns:p14="http://schemas.microsoft.com/office/powerpoint/2010/main" val="293973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C4F89-45AD-4954-8EBD-B18030F3CD68}"/>
              </a:ext>
            </a:extLst>
          </p:cNvPr>
          <p:cNvSpPr>
            <a:spLocks noGrp="1"/>
          </p:cNvSpPr>
          <p:nvPr>
            <p:ph type="title"/>
          </p:nvPr>
        </p:nvSpPr>
        <p:spPr/>
        <p:txBody>
          <a:bodyPr/>
          <a:lstStyle/>
          <a:p>
            <a:r>
              <a:rPr lang="es-ES" dirty="0"/>
              <a:t>Ahora… </a:t>
            </a:r>
          </a:p>
        </p:txBody>
      </p:sp>
      <p:sp>
        <p:nvSpPr>
          <p:cNvPr id="3" name="Marcador de contenido 2">
            <a:extLst>
              <a:ext uri="{FF2B5EF4-FFF2-40B4-BE49-F238E27FC236}">
                <a16:creationId xmlns:a16="http://schemas.microsoft.com/office/drawing/2014/main" id="{E4320C05-9A4A-4CFC-9260-37E764840EE5}"/>
              </a:ext>
            </a:extLst>
          </p:cNvPr>
          <p:cNvSpPr>
            <a:spLocks noGrp="1"/>
          </p:cNvSpPr>
          <p:nvPr>
            <p:ph idx="1"/>
          </p:nvPr>
        </p:nvSpPr>
        <p:spPr/>
        <p:txBody>
          <a:bodyPr/>
          <a:lstStyle/>
          <a:p>
            <a:pPr marL="0" indent="0">
              <a:buNone/>
            </a:pPr>
            <a:r>
              <a:rPr lang="es-ES" dirty="0"/>
              <a:t>Luego de leer la noticia y comprender las etapas que ocurren en la fotosíntesis, responde:</a:t>
            </a:r>
          </a:p>
          <a:p>
            <a:pPr marL="0" indent="0">
              <a:buNone/>
            </a:pPr>
            <a:r>
              <a:rPr lang="es-ES" dirty="0"/>
              <a:t>¿A qué se refiere el concepto “altamente eficiente”?</a:t>
            </a:r>
          </a:p>
        </p:txBody>
      </p:sp>
    </p:spTree>
    <p:extLst>
      <p:ext uri="{BB962C8B-B14F-4D97-AF65-F5344CB8AC3E}">
        <p14:creationId xmlns:p14="http://schemas.microsoft.com/office/powerpoint/2010/main" val="378185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01EC-BFB8-41C7-81B2-DAF7AAF733CF}"/>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47B5286A-F3D7-4122-81D8-3DE33D756795}"/>
              </a:ext>
            </a:extLst>
          </p:cNvPr>
          <p:cNvSpPr>
            <a:spLocks noGrp="1"/>
          </p:cNvSpPr>
          <p:nvPr>
            <p:ph idx="1"/>
          </p:nvPr>
        </p:nvSpPr>
        <p:spPr/>
        <p:txBody>
          <a:bodyPr/>
          <a:lstStyle/>
          <a:p>
            <a:endParaRPr lang="es-ES" dirty="0"/>
          </a:p>
        </p:txBody>
      </p:sp>
      <p:pic>
        <p:nvPicPr>
          <p:cNvPr id="6" name="Imagen 5">
            <a:extLst>
              <a:ext uri="{FF2B5EF4-FFF2-40B4-BE49-F238E27FC236}">
                <a16:creationId xmlns:a16="http://schemas.microsoft.com/office/drawing/2014/main" id="{F5212647-9B2F-4EED-8E5E-BFD1CE88EA44}"/>
              </a:ext>
            </a:extLst>
          </p:cNvPr>
          <p:cNvPicPr>
            <a:picLocks noChangeAspect="1"/>
          </p:cNvPicPr>
          <p:nvPr/>
        </p:nvPicPr>
        <p:blipFill rotWithShape="1">
          <a:blip r:embed="rId2"/>
          <a:srcRect l="38555" t="28948" r="26054" b="11856"/>
          <a:stretch/>
        </p:blipFill>
        <p:spPr>
          <a:xfrm>
            <a:off x="2614616" y="365125"/>
            <a:ext cx="6643687" cy="6247706"/>
          </a:xfrm>
          <a:prstGeom prst="rect">
            <a:avLst/>
          </a:prstGeom>
        </p:spPr>
      </p:pic>
    </p:spTree>
    <p:extLst>
      <p:ext uri="{BB962C8B-B14F-4D97-AF65-F5344CB8AC3E}">
        <p14:creationId xmlns:p14="http://schemas.microsoft.com/office/powerpoint/2010/main" val="408556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16B62-137C-454B-B19F-7AB5E6DA668B}"/>
              </a:ext>
            </a:extLst>
          </p:cNvPr>
          <p:cNvSpPr>
            <a:spLocks noGrp="1"/>
          </p:cNvSpPr>
          <p:nvPr>
            <p:ph type="title"/>
          </p:nvPr>
        </p:nvSpPr>
        <p:spPr/>
        <p:txBody>
          <a:bodyPr/>
          <a:lstStyle/>
          <a:p>
            <a:r>
              <a:rPr lang="es-ES" sz="3600" dirty="0"/>
              <a:t>Actividad: Completa el siguiente mapa conceptual en el cuaderno. </a:t>
            </a:r>
          </a:p>
        </p:txBody>
      </p:sp>
      <p:sp>
        <p:nvSpPr>
          <p:cNvPr id="10" name="Text Box 5">
            <a:extLst>
              <a:ext uri="{FF2B5EF4-FFF2-40B4-BE49-F238E27FC236}">
                <a16:creationId xmlns:a16="http://schemas.microsoft.com/office/drawing/2014/main" id="{78589AC1-4CA6-44CE-8596-E30B7A7BEAE3}"/>
              </a:ext>
            </a:extLst>
          </p:cNvPr>
          <p:cNvSpPr txBox="1">
            <a:spLocks noChangeArrowheads="1"/>
          </p:cNvSpPr>
          <p:nvPr/>
        </p:nvSpPr>
        <p:spPr bwMode="auto">
          <a:xfrm>
            <a:off x="5230017" y="1554164"/>
            <a:ext cx="1871663" cy="369887"/>
          </a:xfrm>
          <a:prstGeom prst="rect">
            <a:avLst/>
          </a:prstGeom>
          <a:solidFill>
            <a:srgbClr val="00B05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b="1" dirty="0">
                <a:solidFill>
                  <a:srgbClr val="FFFFFF"/>
                </a:solidFill>
                <a:cs typeface="Times New Roman" pitchFamily="18" charset="0"/>
              </a:rPr>
              <a:t>FOTOSÍNTESIS</a:t>
            </a:r>
            <a:endParaRPr lang="es-MX" b="1" dirty="0">
              <a:solidFill>
                <a:srgbClr val="FFFFFF"/>
              </a:solidFill>
              <a:cs typeface="Times New Roman" pitchFamily="18" charset="0"/>
            </a:endParaRPr>
          </a:p>
        </p:txBody>
      </p:sp>
      <p:sp>
        <p:nvSpPr>
          <p:cNvPr id="11" name="Text Box 6">
            <a:extLst>
              <a:ext uri="{FF2B5EF4-FFF2-40B4-BE49-F238E27FC236}">
                <a16:creationId xmlns:a16="http://schemas.microsoft.com/office/drawing/2014/main" id="{C57CAE7A-F261-4B90-ACDF-C8DA1C0934CB}"/>
              </a:ext>
            </a:extLst>
          </p:cNvPr>
          <p:cNvSpPr txBox="1">
            <a:spLocks noChangeArrowheads="1"/>
          </p:cNvSpPr>
          <p:nvPr/>
        </p:nvSpPr>
        <p:spPr bwMode="auto">
          <a:xfrm>
            <a:off x="4654549" y="2981325"/>
            <a:ext cx="1944688" cy="431800"/>
          </a:xfrm>
          <a:prstGeom prst="rect">
            <a:avLst/>
          </a:prstGeom>
          <a:solidFill>
            <a:srgbClr val="00B05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b="1" dirty="0">
                <a:solidFill>
                  <a:srgbClr val="FFFFFF"/>
                </a:solidFill>
                <a:cs typeface="Times New Roman" pitchFamily="18" charset="0"/>
              </a:rPr>
              <a:t>Fase ______</a:t>
            </a:r>
            <a:endParaRPr lang="es-MX" b="1" dirty="0">
              <a:solidFill>
                <a:srgbClr val="FFFFFF"/>
              </a:solidFill>
              <a:cs typeface="Times New Roman" pitchFamily="18" charset="0"/>
            </a:endParaRPr>
          </a:p>
        </p:txBody>
      </p:sp>
      <p:sp>
        <p:nvSpPr>
          <p:cNvPr id="12" name="Text Box 7">
            <a:extLst>
              <a:ext uri="{FF2B5EF4-FFF2-40B4-BE49-F238E27FC236}">
                <a16:creationId xmlns:a16="http://schemas.microsoft.com/office/drawing/2014/main" id="{ADA5D011-B97A-4A1F-BF5F-8A9B9C9A1D0E}"/>
              </a:ext>
            </a:extLst>
          </p:cNvPr>
          <p:cNvSpPr txBox="1">
            <a:spLocks noChangeArrowheads="1"/>
          </p:cNvSpPr>
          <p:nvPr/>
        </p:nvSpPr>
        <p:spPr bwMode="auto">
          <a:xfrm>
            <a:off x="7318374" y="2433637"/>
            <a:ext cx="1871663" cy="369887"/>
          </a:xfrm>
          <a:prstGeom prst="rect">
            <a:avLst/>
          </a:prstGeom>
          <a:solidFill>
            <a:srgbClr val="00B05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b="1" dirty="0">
                <a:solidFill>
                  <a:srgbClr val="FFFFFF"/>
                </a:solidFill>
                <a:cs typeface="Times New Roman" pitchFamily="18" charset="0"/>
              </a:rPr>
              <a:t>Fase ________</a:t>
            </a:r>
            <a:endParaRPr lang="es-MX" b="1" dirty="0">
              <a:solidFill>
                <a:srgbClr val="FFFFFF"/>
              </a:solidFill>
              <a:cs typeface="Times New Roman" pitchFamily="18" charset="0"/>
            </a:endParaRPr>
          </a:p>
        </p:txBody>
      </p:sp>
      <p:sp>
        <p:nvSpPr>
          <p:cNvPr id="13" name="Text Box 8">
            <a:extLst>
              <a:ext uri="{FF2B5EF4-FFF2-40B4-BE49-F238E27FC236}">
                <a16:creationId xmlns:a16="http://schemas.microsoft.com/office/drawing/2014/main" id="{43D12CC0-54E0-4D65-BA0F-245A524EF4D4}"/>
              </a:ext>
            </a:extLst>
          </p:cNvPr>
          <p:cNvSpPr txBox="1">
            <a:spLocks noChangeArrowheads="1"/>
          </p:cNvSpPr>
          <p:nvPr/>
        </p:nvSpPr>
        <p:spPr bwMode="auto">
          <a:xfrm>
            <a:off x="619924" y="2768600"/>
            <a:ext cx="3818725" cy="1077912"/>
          </a:xfrm>
          <a:prstGeom prst="rect">
            <a:avLst/>
          </a:prstGeom>
          <a:solidFill>
            <a:schemeClr val="accent6">
              <a:lumMod val="20000"/>
              <a:lumOff val="80000"/>
            </a:schemeClr>
          </a:solidFill>
          <a:ln>
            <a:solidFill>
              <a:srgbClr val="00B050"/>
            </a:solidFill>
            <a:headEnd/>
            <a:tailEnd/>
          </a:ln>
        </p:spPr>
        <p:style>
          <a:lnRef idx="2">
            <a:schemeClr val="accent2"/>
          </a:lnRef>
          <a:fillRef idx="1">
            <a:schemeClr val="lt1"/>
          </a:fillRef>
          <a:effectRef idx="0">
            <a:schemeClr val="accent2"/>
          </a:effectRef>
          <a:fontRef idx="minor">
            <a:schemeClr val="dk1"/>
          </a:fontRef>
        </p:style>
        <p:txBody>
          <a:bodyPr anchor="ctr"/>
          <a:lstStyle/>
          <a:p>
            <a:pPr algn="just">
              <a:defRPr/>
            </a:pPr>
            <a:endParaRPr lang="es-MX" sz="1600" b="1" dirty="0">
              <a:cs typeface="Times New Roman" pitchFamily="18" charset="0"/>
            </a:endParaRPr>
          </a:p>
        </p:txBody>
      </p:sp>
      <p:sp>
        <p:nvSpPr>
          <p:cNvPr id="14" name="Line 9">
            <a:extLst>
              <a:ext uri="{FF2B5EF4-FFF2-40B4-BE49-F238E27FC236}">
                <a16:creationId xmlns:a16="http://schemas.microsoft.com/office/drawing/2014/main" id="{A06C03C1-38FF-4BF0-B853-9884A3794404}"/>
              </a:ext>
            </a:extLst>
          </p:cNvPr>
          <p:cNvSpPr>
            <a:spLocks noChangeShapeType="1"/>
          </p:cNvSpPr>
          <p:nvPr/>
        </p:nvSpPr>
        <p:spPr bwMode="auto">
          <a:xfrm flipH="1">
            <a:off x="3473449" y="1724979"/>
            <a:ext cx="0" cy="1043621"/>
          </a:xfrm>
          <a:prstGeom prst="line">
            <a:avLst/>
          </a:prstGeom>
          <a:ln>
            <a:solidFill>
              <a:srgbClr val="00B050"/>
            </a:solidFill>
            <a:tailEnd type="arrow"/>
          </a:ln>
        </p:spPr>
        <p:style>
          <a:lnRef idx="1">
            <a:schemeClr val="dk1"/>
          </a:lnRef>
          <a:fillRef idx="0">
            <a:schemeClr val="dk1"/>
          </a:fillRef>
          <a:effectRef idx="0">
            <a:schemeClr val="dk1"/>
          </a:effectRef>
          <a:fontRef idx="minor">
            <a:schemeClr val="tx1"/>
          </a:fontRef>
        </p:style>
        <p:txBody>
          <a:bodyPr/>
          <a:lstStyle/>
          <a:p>
            <a:pPr>
              <a:defRPr/>
            </a:pPr>
            <a:endParaRPr lang="es-ES" dirty="0"/>
          </a:p>
        </p:txBody>
      </p:sp>
      <p:sp>
        <p:nvSpPr>
          <p:cNvPr id="15" name="Text Box 10">
            <a:extLst>
              <a:ext uri="{FF2B5EF4-FFF2-40B4-BE49-F238E27FC236}">
                <a16:creationId xmlns:a16="http://schemas.microsoft.com/office/drawing/2014/main" id="{C2A7976A-233F-4D62-B095-69CE4D966BC9}"/>
              </a:ext>
            </a:extLst>
          </p:cNvPr>
          <p:cNvSpPr txBox="1">
            <a:spLocks noChangeArrowheads="1"/>
          </p:cNvSpPr>
          <p:nvPr/>
        </p:nvSpPr>
        <p:spPr bwMode="auto">
          <a:xfrm>
            <a:off x="2143124" y="2087562"/>
            <a:ext cx="1185863" cy="338138"/>
          </a:xfrm>
          <a:prstGeom prst="rect">
            <a:avLst/>
          </a:prstGeom>
          <a:noFill/>
          <a:ln w="9525">
            <a:noFill/>
            <a:miter lim="800000"/>
            <a:headEnd/>
            <a:tailEnd/>
          </a:ln>
        </p:spPr>
        <p:txBody>
          <a:bodyPr wrap="none">
            <a:spAutoFit/>
          </a:bodyPr>
          <a:lstStyle/>
          <a:p>
            <a:pPr>
              <a:defRPr/>
            </a:pPr>
            <a:r>
              <a:rPr lang="es-ES" sz="1600" dirty="0">
                <a:latin typeface="+mn-lt"/>
              </a:rPr>
              <a:t>significa …</a:t>
            </a:r>
            <a:endParaRPr lang="es-MX" sz="1600" dirty="0">
              <a:latin typeface="+mn-lt"/>
            </a:endParaRPr>
          </a:p>
        </p:txBody>
      </p:sp>
      <p:grpSp>
        <p:nvGrpSpPr>
          <p:cNvPr id="16" name="Group 11">
            <a:extLst>
              <a:ext uri="{FF2B5EF4-FFF2-40B4-BE49-F238E27FC236}">
                <a16:creationId xmlns:a16="http://schemas.microsoft.com/office/drawing/2014/main" id="{3966300D-7599-4FE0-BD27-D7D6FE988BA2}"/>
              </a:ext>
            </a:extLst>
          </p:cNvPr>
          <p:cNvGrpSpPr>
            <a:grpSpLocks/>
          </p:cNvGrpSpPr>
          <p:nvPr/>
        </p:nvGrpSpPr>
        <p:grpSpPr bwMode="auto">
          <a:xfrm>
            <a:off x="5734049" y="2054225"/>
            <a:ext cx="1439863" cy="873125"/>
            <a:chOff x="2835" y="1474"/>
            <a:chExt cx="907" cy="550"/>
          </a:xfrm>
        </p:grpSpPr>
        <p:sp>
          <p:nvSpPr>
            <p:cNvPr id="17" name="Line 12">
              <a:extLst>
                <a:ext uri="{FF2B5EF4-FFF2-40B4-BE49-F238E27FC236}">
                  <a16:creationId xmlns:a16="http://schemas.microsoft.com/office/drawing/2014/main" id="{63EA034F-F07B-4DFA-AF6C-4D555C913A16}"/>
                </a:ext>
              </a:extLst>
            </p:cNvPr>
            <p:cNvSpPr>
              <a:spLocks noChangeShapeType="1"/>
            </p:cNvSpPr>
            <p:nvPr/>
          </p:nvSpPr>
          <p:spPr bwMode="auto">
            <a:xfrm>
              <a:off x="3107" y="1474"/>
              <a:ext cx="0" cy="368"/>
            </a:xfrm>
            <a:prstGeom prst="line">
              <a:avLst/>
            </a:prstGeom>
            <a:ln>
              <a:solidFill>
                <a:srgbClr val="00B050"/>
              </a:solidFill>
              <a:tailEnd type="none"/>
            </a:ln>
          </p:spPr>
          <p:style>
            <a:lnRef idx="1">
              <a:schemeClr val="dk1"/>
            </a:lnRef>
            <a:fillRef idx="0">
              <a:schemeClr val="dk1"/>
            </a:fillRef>
            <a:effectRef idx="0">
              <a:schemeClr val="dk1"/>
            </a:effectRef>
            <a:fontRef idx="minor">
              <a:schemeClr val="tx1"/>
            </a:fontRef>
          </p:style>
          <p:txBody>
            <a:bodyPr/>
            <a:lstStyle/>
            <a:p>
              <a:pPr>
                <a:defRPr/>
              </a:pPr>
              <a:endParaRPr lang="es-ES" dirty="0"/>
            </a:p>
          </p:txBody>
        </p:sp>
        <p:sp>
          <p:nvSpPr>
            <p:cNvPr id="18" name="Line 13">
              <a:extLst>
                <a:ext uri="{FF2B5EF4-FFF2-40B4-BE49-F238E27FC236}">
                  <a16:creationId xmlns:a16="http://schemas.microsoft.com/office/drawing/2014/main" id="{094D62EA-3BF3-4050-BCBE-7FF38026193A}"/>
                </a:ext>
              </a:extLst>
            </p:cNvPr>
            <p:cNvSpPr>
              <a:spLocks noChangeShapeType="1"/>
            </p:cNvSpPr>
            <p:nvPr/>
          </p:nvSpPr>
          <p:spPr bwMode="auto">
            <a:xfrm flipH="1">
              <a:off x="2835" y="1842"/>
              <a:ext cx="272" cy="182"/>
            </a:xfrm>
            <a:prstGeom prst="line">
              <a:avLst/>
            </a:prstGeom>
            <a:ln>
              <a:solidFill>
                <a:srgbClr val="00B050"/>
              </a:solidFill>
              <a:tailEnd type="arrow"/>
            </a:ln>
          </p:spPr>
          <p:style>
            <a:lnRef idx="1">
              <a:schemeClr val="dk1"/>
            </a:lnRef>
            <a:fillRef idx="0">
              <a:schemeClr val="dk1"/>
            </a:fillRef>
            <a:effectRef idx="0">
              <a:schemeClr val="dk1"/>
            </a:effectRef>
            <a:fontRef idx="minor">
              <a:schemeClr val="tx1"/>
            </a:fontRef>
          </p:style>
          <p:txBody>
            <a:bodyPr/>
            <a:lstStyle/>
            <a:p>
              <a:pPr>
                <a:defRPr/>
              </a:pPr>
              <a:endParaRPr lang="es-ES" dirty="0"/>
            </a:p>
          </p:txBody>
        </p:sp>
        <p:sp>
          <p:nvSpPr>
            <p:cNvPr id="19" name="Line 14">
              <a:extLst>
                <a:ext uri="{FF2B5EF4-FFF2-40B4-BE49-F238E27FC236}">
                  <a16:creationId xmlns:a16="http://schemas.microsoft.com/office/drawing/2014/main" id="{A6D0E341-0803-4842-A527-19D9A153698A}"/>
                </a:ext>
              </a:extLst>
            </p:cNvPr>
            <p:cNvSpPr>
              <a:spLocks noChangeShapeType="1"/>
            </p:cNvSpPr>
            <p:nvPr/>
          </p:nvSpPr>
          <p:spPr bwMode="auto">
            <a:xfrm>
              <a:off x="3107" y="1842"/>
              <a:ext cx="635" cy="0"/>
            </a:xfrm>
            <a:prstGeom prst="line">
              <a:avLst/>
            </a:prstGeom>
            <a:ln>
              <a:solidFill>
                <a:srgbClr val="00B050"/>
              </a:solidFill>
              <a:tailEnd type="arrow"/>
            </a:ln>
          </p:spPr>
          <p:style>
            <a:lnRef idx="1">
              <a:schemeClr val="dk1"/>
            </a:lnRef>
            <a:fillRef idx="0">
              <a:schemeClr val="dk1"/>
            </a:fillRef>
            <a:effectRef idx="0">
              <a:schemeClr val="dk1"/>
            </a:effectRef>
            <a:fontRef idx="minor">
              <a:schemeClr val="tx1"/>
            </a:fontRef>
          </p:style>
          <p:txBody>
            <a:bodyPr/>
            <a:lstStyle/>
            <a:p>
              <a:pPr>
                <a:defRPr/>
              </a:pPr>
              <a:endParaRPr lang="es-ES" dirty="0"/>
            </a:p>
          </p:txBody>
        </p:sp>
      </p:grpSp>
      <p:sp>
        <p:nvSpPr>
          <p:cNvPr id="20" name="Line 15">
            <a:extLst>
              <a:ext uri="{FF2B5EF4-FFF2-40B4-BE49-F238E27FC236}">
                <a16:creationId xmlns:a16="http://schemas.microsoft.com/office/drawing/2014/main" id="{10B039D4-DA17-4CAC-8071-687FA2CA5F89}"/>
              </a:ext>
            </a:extLst>
          </p:cNvPr>
          <p:cNvSpPr>
            <a:spLocks noChangeShapeType="1"/>
          </p:cNvSpPr>
          <p:nvPr/>
        </p:nvSpPr>
        <p:spPr bwMode="auto">
          <a:xfrm flipH="1">
            <a:off x="5662612" y="3413125"/>
            <a:ext cx="0" cy="736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 name="Text Box 16">
            <a:extLst>
              <a:ext uri="{FF2B5EF4-FFF2-40B4-BE49-F238E27FC236}">
                <a16:creationId xmlns:a16="http://schemas.microsoft.com/office/drawing/2014/main" id="{C0EE2CC0-4D41-4143-8908-E829A6F1012E}"/>
              </a:ext>
            </a:extLst>
          </p:cNvPr>
          <p:cNvSpPr txBox="1">
            <a:spLocks noChangeArrowheads="1"/>
          </p:cNvSpPr>
          <p:nvPr/>
        </p:nvSpPr>
        <p:spPr bwMode="auto">
          <a:xfrm>
            <a:off x="5632449" y="3613150"/>
            <a:ext cx="1633538" cy="338137"/>
          </a:xfrm>
          <a:prstGeom prst="rect">
            <a:avLst/>
          </a:prstGeom>
          <a:noFill/>
          <a:ln w="9525">
            <a:noFill/>
            <a:miter lim="800000"/>
            <a:headEnd/>
            <a:tailEnd/>
          </a:ln>
        </p:spPr>
        <p:txBody>
          <a:bodyPr wrap="none">
            <a:spAutoFit/>
          </a:bodyPr>
          <a:lstStyle/>
          <a:p>
            <a:pPr>
              <a:defRPr/>
            </a:pPr>
            <a:r>
              <a:rPr lang="es-ES" sz="1600" dirty="0">
                <a:latin typeface="+mn-lt"/>
              </a:rPr>
              <a:t>ocurre en los …</a:t>
            </a:r>
            <a:endParaRPr lang="es-MX" sz="1600" dirty="0">
              <a:latin typeface="+mn-lt"/>
            </a:endParaRPr>
          </a:p>
        </p:txBody>
      </p:sp>
      <p:sp>
        <p:nvSpPr>
          <p:cNvPr id="22" name="Text Box 17">
            <a:extLst>
              <a:ext uri="{FF2B5EF4-FFF2-40B4-BE49-F238E27FC236}">
                <a16:creationId xmlns:a16="http://schemas.microsoft.com/office/drawing/2014/main" id="{084A9391-2511-4EA5-A359-8AA04913AE4B}"/>
              </a:ext>
            </a:extLst>
          </p:cNvPr>
          <p:cNvSpPr txBox="1">
            <a:spLocks noChangeArrowheads="1"/>
          </p:cNvSpPr>
          <p:nvPr/>
        </p:nvSpPr>
        <p:spPr bwMode="auto">
          <a:xfrm>
            <a:off x="8347074" y="3041650"/>
            <a:ext cx="1473200" cy="338137"/>
          </a:xfrm>
          <a:prstGeom prst="rect">
            <a:avLst/>
          </a:prstGeom>
          <a:noFill/>
          <a:ln w="9525">
            <a:noFill/>
            <a:miter lim="800000"/>
            <a:headEnd/>
            <a:tailEnd/>
          </a:ln>
        </p:spPr>
        <p:txBody>
          <a:bodyPr wrap="none">
            <a:spAutoFit/>
          </a:bodyPr>
          <a:lstStyle/>
          <a:p>
            <a:pPr>
              <a:defRPr/>
            </a:pPr>
            <a:r>
              <a:rPr lang="es-ES" sz="1600" dirty="0">
                <a:latin typeface="+mn-lt"/>
              </a:rPr>
              <a:t>ocurre en el…</a:t>
            </a:r>
            <a:endParaRPr lang="es-MX" sz="1600" dirty="0">
              <a:latin typeface="+mn-lt"/>
            </a:endParaRPr>
          </a:p>
        </p:txBody>
      </p:sp>
      <p:sp>
        <p:nvSpPr>
          <p:cNvPr id="23" name="Line 18">
            <a:extLst>
              <a:ext uri="{FF2B5EF4-FFF2-40B4-BE49-F238E27FC236}">
                <a16:creationId xmlns:a16="http://schemas.microsoft.com/office/drawing/2014/main" id="{68B39B0B-3AAB-47D4-BD2F-745EC24BB9C5}"/>
              </a:ext>
            </a:extLst>
          </p:cNvPr>
          <p:cNvSpPr>
            <a:spLocks noChangeShapeType="1"/>
          </p:cNvSpPr>
          <p:nvPr/>
        </p:nvSpPr>
        <p:spPr bwMode="auto">
          <a:xfrm>
            <a:off x="8332787" y="2824163"/>
            <a:ext cx="66675" cy="750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4" name="Text Box 19">
            <a:extLst>
              <a:ext uri="{FF2B5EF4-FFF2-40B4-BE49-F238E27FC236}">
                <a16:creationId xmlns:a16="http://schemas.microsoft.com/office/drawing/2014/main" id="{EC23813D-0408-4313-81C0-0F1C4247C63C}"/>
              </a:ext>
            </a:extLst>
          </p:cNvPr>
          <p:cNvSpPr txBox="1">
            <a:spLocks noChangeArrowheads="1"/>
          </p:cNvSpPr>
          <p:nvPr/>
        </p:nvSpPr>
        <p:spPr bwMode="auto">
          <a:xfrm>
            <a:off x="5299074" y="4184650"/>
            <a:ext cx="1300163" cy="36988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ES" dirty="0">
                <a:solidFill>
                  <a:srgbClr val="000000"/>
                </a:solidFill>
              </a:rPr>
              <a:t>Tilacoides </a:t>
            </a:r>
            <a:endParaRPr lang="es-MX" dirty="0">
              <a:solidFill>
                <a:srgbClr val="000000"/>
              </a:solidFill>
            </a:endParaRPr>
          </a:p>
        </p:txBody>
      </p:sp>
      <p:sp>
        <p:nvSpPr>
          <p:cNvPr id="25" name="Text Box 20">
            <a:extLst>
              <a:ext uri="{FF2B5EF4-FFF2-40B4-BE49-F238E27FC236}">
                <a16:creationId xmlns:a16="http://schemas.microsoft.com/office/drawing/2014/main" id="{3AFC617B-E3ED-48A3-B6C9-27B783699070}"/>
              </a:ext>
            </a:extLst>
          </p:cNvPr>
          <p:cNvSpPr txBox="1">
            <a:spLocks noChangeArrowheads="1"/>
          </p:cNvSpPr>
          <p:nvPr/>
        </p:nvSpPr>
        <p:spPr bwMode="auto">
          <a:xfrm>
            <a:off x="7918449" y="3613150"/>
            <a:ext cx="1201738" cy="36988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ES" dirty="0">
                <a:solidFill>
                  <a:srgbClr val="000000"/>
                </a:solidFill>
              </a:rPr>
              <a:t>Estroma  </a:t>
            </a:r>
            <a:endParaRPr lang="es-MX" dirty="0">
              <a:solidFill>
                <a:srgbClr val="000000"/>
              </a:solidFill>
            </a:endParaRPr>
          </a:p>
        </p:txBody>
      </p:sp>
      <p:sp>
        <p:nvSpPr>
          <p:cNvPr id="26" name="Line 21">
            <a:extLst>
              <a:ext uri="{FF2B5EF4-FFF2-40B4-BE49-F238E27FC236}">
                <a16:creationId xmlns:a16="http://schemas.microsoft.com/office/drawing/2014/main" id="{D965FE9D-CC8F-48FE-BD10-1D845BF0CB86}"/>
              </a:ext>
            </a:extLst>
          </p:cNvPr>
          <p:cNvSpPr>
            <a:spLocks noChangeShapeType="1"/>
          </p:cNvSpPr>
          <p:nvPr/>
        </p:nvSpPr>
        <p:spPr bwMode="auto">
          <a:xfrm flipH="1">
            <a:off x="4238623" y="3413126"/>
            <a:ext cx="711199" cy="12033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 name="Text Box 22">
            <a:extLst>
              <a:ext uri="{FF2B5EF4-FFF2-40B4-BE49-F238E27FC236}">
                <a16:creationId xmlns:a16="http://schemas.microsoft.com/office/drawing/2014/main" id="{1F2F67E8-BFC9-40E6-BC82-36E109958DAF}"/>
              </a:ext>
            </a:extLst>
          </p:cNvPr>
          <p:cNvSpPr txBox="1">
            <a:spLocks noChangeArrowheads="1"/>
          </p:cNvSpPr>
          <p:nvPr/>
        </p:nvSpPr>
        <p:spPr bwMode="auto">
          <a:xfrm>
            <a:off x="3087687" y="4244975"/>
            <a:ext cx="969962" cy="338137"/>
          </a:xfrm>
          <a:prstGeom prst="rect">
            <a:avLst/>
          </a:prstGeom>
          <a:noFill/>
          <a:ln w="9525">
            <a:noFill/>
            <a:miter lim="800000"/>
            <a:headEnd/>
            <a:tailEnd/>
          </a:ln>
        </p:spPr>
        <p:txBody>
          <a:bodyPr wrap="none">
            <a:spAutoFit/>
          </a:bodyPr>
          <a:lstStyle/>
          <a:p>
            <a:pPr>
              <a:defRPr/>
            </a:pPr>
            <a:r>
              <a:rPr lang="es-ES" sz="1600" dirty="0">
                <a:latin typeface="+mn-lt"/>
              </a:rPr>
              <a:t>utiliza …</a:t>
            </a:r>
            <a:endParaRPr lang="es-MX" sz="1600" dirty="0">
              <a:latin typeface="+mn-lt"/>
            </a:endParaRPr>
          </a:p>
        </p:txBody>
      </p:sp>
      <p:sp>
        <p:nvSpPr>
          <p:cNvPr id="28" name="Text Box 23">
            <a:extLst>
              <a:ext uri="{FF2B5EF4-FFF2-40B4-BE49-F238E27FC236}">
                <a16:creationId xmlns:a16="http://schemas.microsoft.com/office/drawing/2014/main" id="{B49817FF-767B-42A6-97C4-2AF89EFCF206}"/>
              </a:ext>
            </a:extLst>
          </p:cNvPr>
          <p:cNvSpPr txBox="1">
            <a:spLocks noChangeArrowheads="1"/>
          </p:cNvSpPr>
          <p:nvPr/>
        </p:nvSpPr>
        <p:spPr bwMode="auto">
          <a:xfrm>
            <a:off x="7324724" y="4276725"/>
            <a:ext cx="971550" cy="339725"/>
          </a:xfrm>
          <a:prstGeom prst="rect">
            <a:avLst/>
          </a:prstGeom>
          <a:noFill/>
          <a:ln w="9525">
            <a:noFill/>
            <a:miter lim="800000"/>
            <a:headEnd/>
            <a:tailEnd/>
          </a:ln>
        </p:spPr>
        <p:txBody>
          <a:bodyPr wrap="none">
            <a:spAutoFit/>
          </a:bodyPr>
          <a:lstStyle/>
          <a:p>
            <a:pPr>
              <a:defRPr/>
            </a:pPr>
            <a:r>
              <a:rPr lang="es-ES" sz="1600" dirty="0">
                <a:latin typeface="+mn-lt"/>
              </a:rPr>
              <a:t>utiliza …</a:t>
            </a:r>
            <a:endParaRPr lang="es-MX" sz="1600" dirty="0">
              <a:latin typeface="+mn-lt"/>
            </a:endParaRPr>
          </a:p>
        </p:txBody>
      </p:sp>
      <p:sp>
        <p:nvSpPr>
          <p:cNvPr id="29" name="Text Box 24">
            <a:extLst>
              <a:ext uri="{FF2B5EF4-FFF2-40B4-BE49-F238E27FC236}">
                <a16:creationId xmlns:a16="http://schemas.microsoft.com/office/drawing/2014/main" id="{C643B942-EF39-4A01-B53D-A787CBEA700E}"/>
              </a:ext>
            </a:extLst>
          </p:cNvPr>
          <p:cNvSpPr txBox="1">
            <a:spLocks noChangeArrowheads="1"/>
          </p:cNvSpPr>
          <p:nvPr/>
        </p:nvSpPr>
        <p:spPr bwMode="auto">
          <a:xfrm>
            <a:off x="1816897" y="4643516"/>
            <a:ext cx="2663825" cy="923330"/>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endParaRPr lang="es-MX" dirty="0">
              <a:solidFill>
                <a:srgbClr val="000000"/>
              </a:solidFill>
            </a:endParaRPr>
          </a:p>
          <a:p>
            <a:pPr algn="ctr">
              <a:defRPr/>
            </a:pPr>
            <a:endParaRPr lang="es-MX" dirty="0">
              <a:solidFill>
                <a:srgbClr val="000000"/>
              </a:solidFill>
            </a:endParaRPr>
          </a:p>
          <a:p>
            <a:pPr algn="ctr">
              <a:defRPr/>
            </a:pPr>
            <a:endParaRPr lang="es-MX" dirty="0">
              <a:solidFill>
                <a:srgbClr val="000000"/>
              </a:solidFill>
            </a:endParaRPr>
          </a:p>
        </p:txBody>
      </p:sp>
      <p:sp>
        <p:nvSpPr>
          <p:cNvPr id="30" name="Line 25">
            <a:extLst>
              <a:ext uri="{FF2B5EF4-FFF2-40B4-BE49-F238E27FC236}">
                <a16:creationId xmlns:a16="http://schemas.microsoft.com/office/drawing/2014/main" id="{750AF808-545B-42B8-9BD6-EFB51200A757}"/>
              </a:ext>
            </a:extLst>
          </p:cNvPr>
          <p:cNvSpPr>
            <a:spLocks noChangeShapeType="1"/>
          </p:cNvSpPr>
          <p:nvPr/>
        </p:nvSpPr>
        <p:spPr bwMode="auto">
          <a:xfrm flipH="1">
            <a:off x="7108823" y="2803525"/>
            <a:ext cx="673104" cy="212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1" name="Text Box 26">
            <a:extLst>
              <a:ext uri="{FF2B5EF4-FFF2-40B4-BE49-F238E27FC236}">
                <a16:creationId xmlns:a16="http://schemas.microsoft.com/office/drawing/2014/main" id="{CF4D8941-BBE4-4335-BEEC-6006955D3FB1}"/>
              </a:ext>
            </a:extLst>
          </p:cNvPr>
          <p:cNvSpPr txBox="1">
            <a:spLocks noChangeArrowheads="1"/>
          </p:cNvSpPr>
          <p:nvPr/>
        </p:nvSpPr>
        <p:spPr bwMode="auto">
          <a:xfrm>
            <a:off x="6756792" y="4199494"/>
            <a:ext cx="2519362" cy="1200329"/>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endParaRPr lang="es-MX" dirty="0">
              <a:solidFill>
                <a:srgbClr val="000000"/>
              </a:solidFill>
            </a:endParaRPr>
          </a:p>
          <a:p>
            <a:pPr algn="ctr">
              <a:defRPr/>
            </a:pPr>
            <a:endParaRPr lang="es-MX" dirty="0">
              <a:solidFill>
                <a:srgbClr val="000000"/>
              </a:solidFill>
            </a:endParaRPr>
          </a:p>
          <a:p>
            <a:pPr algn="ctr">
              <a:defRPr/>
            </a:pPr>
            <a:endParaRPr lang="es-MX" dirty="0">
              <a:solidFill>
                <a:srgbClr val="000000"/>
              </a:solidFill>
            </a:endParaRPr>
          </a:p>
          <a:p>
            <a:pPr algn="ctr">
              <a:defRPr/>
            </a:pPr>
            <a:endParaRPr lang="es-MX" dirty="0">
              <a:solidFill>
                <a:srgbClr val="000000"/>
              </a:solidFill>
            </a:endParaRPr>
          </a:p>
        </p:txBody>
      </p:sp>
      <p:sp>
        <p:nvSpPr>
          <p:cNvPr id="32" name="Line 27">
            <a:extLst>
              <a:ext uri="{FF2B5EF4-FFF2-40B4-BE49-F238E27FC236}">
                <a16:creationId xmlns:a16="http://schemas.microsoft.com/office/drawing/2014/main" id="{225803FD-4F3B-4895-B952-0694DE6D3151}"/>
              </a:ext>
            </a:extLst>
          </p:cNvPr>
          <p:cNvSpPr>
            <a:spLocks noChangeShapeType="1"/>
          </p:cNvSpPr>
          <p:nvPr/>
        </p:nvSpPr>
        <p:spPr bwMode="auto">
          <a:xfrm>
            <a:off x="4510087" y="5550971"/>
            <a:ext cx="719930" cy="3989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 name="Text Box 28">
            <a:extLst>
              <a:ext uri="{FF2B5EF4-FFF2-40B4-BE49-F238E27FC236}">
                <a16:creationId xmlns:a16="http://schemas.microsoft.com/office/drawing/2014/main" id="{6715D61E-1315-4566-B5DA-188776427DA6}"/>
              </a:ext>
            </a:extLst>
          </p:cNvPr>
          <p:cNvSpPr txBox="1">
            <a:spLocks noChangeArrowheads="1"/>
          </p:cNvSpPr>
          <p:nvPr/>
        </p:nvSpPr>
        <p:spPr bwMode="auto">
          <a:xfrm>
            <a:off x="4510087" y="5249862"/>
            <a:ext cx="1085850" cy="339725"/>
          </a:xfrm>
          <a:prstGeom prst="rect">
            <a:avLst/>
          </a:prstGeom>
          <a:noFill/>
          <a:ln w="9525">
            <a:noFill/>
            <a:miter lim="800000"/>
            <a:headEnd/>
            <a:tailEnd/>
          </a:ln>
        </p:spPr>
        <p:txBody>
          <a:bodyPr wrap="none">
            <a:spAutoFit/>
          </a:bodyPr>
          <a:lstStyle/>
          <a:p>
            <a:pPr>
              <a:defRPr/>
            </a:pPr>
            <a:r>
              <a:rPr lang="es-ES" sz="1600" dirty="0">
                <a:latin typeface="+mn-lt"/>
              </a:rPr>
              <a:t>genera …</a:t>
            </a:r>
            <a:endParaRPr lang="es-MX" sz="1600" dirty="0">
              <a:latin typeface="+mn-lt"/>
            </a:endParaRPr>
          </a:p>
        </p:txBody>
      </p:sp>
      <p:sp>
        <p:nvSpPr>
          <p:cNvPr id="34" name="Text Box 29">
            <a:extLst>
              <a:ext uri="{FF2B5EF4-FFF2-40B4-BE49-F238E27FC236}">
                <a16:creationId xmlns:a16="http://schemas.microsoft.com/office/drawing/2014/main" id="{A13481DB-5FAF-4963-9C8D-0A7C8D4A79E1}"/>
              </a:ext>
            </a:extLst>
          </p:cNvPr>
          <p:cNvSpPr txBox="1">
            <a:spLocks noChangeArrowheads="1"/>
          </p:cNvSpPr>
          <p:nvPr/>
        </p:nvSpPr>
        <p:spPr bwMode="auto">
          <a:xfrm>
            <a:off x="9333303" y="4969787"/>
            <a:ext cx="1085850" cy="338137"/>
          </a:xfrm>
          <a:prstGeom prst="rect">
            <a:avLst/>
          </a:prstGeom>
          <a:noFill/>
          <a:ln w="9525">
            <a:noFill/>
            <a:miter lim="800000"/>
            <a:headEnd/>
            <a:tailEnd/>
          </a:ln>
        </p:spPr>
        <p:txBody>
          <a:bodyPr wrap="none">
            <a:spAutoFit/>
          </a:bodyPr>
          <a:lstStyle/>
          <a:p>
            <a:pPr>
              <a:defRPr/>
            </a:pPr>
            <a:r>
              <a:rPr lang="es-ES" sz="1600" dirty="0">
                <a:latin typeface="+mn-lt"/>
              </a:rPr>
              <a:t>genera …</a:t>
            </a:r>
            <a:endParaRPr lang="es-MX" sz="1600" dirty="0">
              <a:latin typeface="+mn-lt"/>
            </a:endParaRPr>
          </a:p>
        </p:txBody>
      </p:sp>
      <p:sp>
        <p:nvSpPr>
          <p:cNvPr id="35" name="Text Box 30">
            <a:extLst>
              <a:ext uri="{FF2B5EF4-FFF2-40B4-BE49-F238E27FC236}">
                <a16:creationId xmlns:a16="http://schemas.microsoft.com/office/drawing/2014/main" id="{B065EC56-277F-4FC3-9A1B-5169BBFE5B25}"/>
              </a:ext>
            </a:extLst>
          </p:cNvPr>
          <p:cNvSpPr txBox="1">
            <a:spLocks noChangeArrowheads="1"/>
          </p:cNvSpPr>
          <p:nvPr/>
        </p:nvSpPr>
        <p:spPr bwMode="auto">
          <a:xfrm>
            <a:off x="9663900" y="3450254"/>
            <a:ext cx="2489997" cy="1015663"/>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s-MX" baseline="30000" dirty="0">
              <a:solidFill>
                <a:srgbClr val="000000"/>
              </a:solidFill>
            </a:endParaRPr>
          </a:p>
          <a:p>
            <a:pPr algn="ctr">
              <a:defRPr/>
            </a:pPr>
            <a:endParaRPr lang="es-MX" baseline="30000" dirty="0">
              <a:solidFill>
                <a:srgbClr val="000000"/>
              </a:solidFill>
            </a:endParaRPr>
          </a:p>
          <a:p>
            <a:pPr algn="ctr">
              <a:defRPr/>
            </a:pPr>
            <a:endParaRPr lang="es-MX" baseline="30000" dirty="0">
              <a:solidFill>
                <a:srgbClr val="000000"/>
              </a:solidFill>
            </a:endParaRPr>
          </a:p>
          <a:p>
            <a:pPr algn="ctr">
              <a:defRPr/>
            </a:pPr>
            <a:endParaRPr lang="es-MX" baseline="30000" dirty="0">
              <a:solidFill>
                <a:srgbClr val="000000"/>
              </a:solidFill>
            </a:endParaRPr>
          </a:p>
          <a:p>
            <a:pPr algn="ctr">
              <a:defRPr/>
            </a:pPr>
            <a:endParaRPr lang="es-MX" baseline="30000" dirty="0">
              <a:solidFill>
                <a:srgbClr val="000000"/>
              </a:solidFill>
            </a:endParaRPr>
          </a:p>
        </p:txBody>
      </p:sp>
      <p:sp>
        <p:nvSpPr>
          <p:cNvPr id="36" name="Text Box 31">
            <a:extLst>
              <a:ext uri="{FF2B5EF4-FFF2-40B4-BE49-F238E27FC236}">
                <a16:creationId xmlns:a16="http://schemas.microsoft.com/office/drawing/2014/main" id="{91D7B071-036C-4283-A9EA-BA5DA436AA53}"/>
              </a:ext>
            </a:extLst>
          </p:cNvPr>
          <p:cNvSpPr txBox="1">
            <a:spLocks noChangeArrowheads="1"/>
          </p:cNvSpPr>
          <p:nvPr/>
        </p:nvSpPr>
        <p:spPr bwMode="auto">
          <a:xfrm>
            <a:off x="5244305" y="5550972"/>
            <a:ext cx="2674144" cy="1200329"/>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s-MX" dirty="0">
              <a:solidFill>
                <a:srgbClr val="000000"/>
              </a:solidFill>
            </a:endParaRPr>
          </a:p>
          <a:p>
            <a:pPr algn="ctr">
              <a:defRPr/>
            </a:pPr>
            <a:endParaRPr lang="es-MX" dirty="0">
              <a:solidFill>
                <a:srgbClr val="000000"/>
              </a:solidFill>
            </a:endParaRPr>
          </a:p>
          <a:p>
            <a:pPr algn="ctr">
              <a:defRPr/>
            </a:pPr>
            <a:endParaRPr lang="es-MX" dirty="0">
              <a:solidFill>
                <a:srgbClr val="000000"/>
              </a:solidFill>
            </a:endParaRPr>
          </a:p>
          <a:p>
            <a:pPr algn="ctr">
              <a:defRPr/>
            </a:pPr>
            <a:endParaRPr lang="es-MX" dirty="0">
              <a:solidFill>
                <a:srgbClr val="000000"/>
              </a:solidFill>
            </a:endParaRPr>
          </a:p>
        </p:txBody>
      </p:sp>
      <p:sp>
        <p:nvSpPr>
          <p:cNvPr id="37" name="Line 32">
            <a:extLst>
              <a:ext uri="{FF2B5EF4-FFF2-40B4-BE49-F238E27FC236}">
                <a16:creationId xmlns:a16="http://schemas.microsoft.com/office/drawing/2014/main" id="{6228EA63-DC9A-4E46-96A5-A6325A094308}"/>
              </a:ext>
            </a:extLst>
          </p:cNvPr>
          <p:cNvSpPr>
            <a:spLocks noChangeShapeType="1"/>
          </p:cNvSpPr>
          <p:nvPr/>
        </p:nvSpPr>
        <p:spPr bwMode="auto">
          <a:xfrm flipV="1">
            <a:off x="9276152" y="4512287"/>
            <a:ext cx="1223559" cy="5689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cxnSp>
        <p:nvCxnSpPr>
          <p:cNvPr id="39" name="Conector recto 38">
            <a:extLst>
              <a:ext uri="{FF2B5EF4-FFF2-40B4-BE49-F238E27FC236}">
                <a16:creationId xmlns:a16="http://schemas.microsoft.com/office/drawing/2014/main" id="{7E4E818C-CE8B-4D51-85F1-CE28F48DCFD6}"/>
              </a:ext>
            </a:extLst>
          </p:cNvPr>
          <p:cNvCxnSpPr>
            <a:cxnSpLocks/>
            <a:endCxn id="10" idx="1"/>
          </p:cNvCxnSpPr>
          <p:nvPr/>
        </p:nvCxnSpPr>
        <p:spPr>
          <a:xfrm>
            <a:off x="3442490" y="1739108"/>
            <a:ext cx="178752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E7816173-089B-4799-9E22-EEC12A56E2EA}"/>
              </a:ext>
            </a:extLst>
          </p:cNvPr>
          <p:cNvSpPr txBox="1"/>
          <p:nvPr/>
        </p:nvSpPr>
        <p:spPr>
          <a:xfrm>
            <a:off x="577060" y="3846512"/>
            <a:ext cx="1143000" cy="369332"/>
          </a:xfrm>
          <a:prstGeom prst="rect">
            <a:avLst/>
          </a:prstGeom>
          <a:noFill/>
        </p:spPr>
        <p:txBody>
          <a:bodyPr wrap="square" rtlCol="0">
            <a:spAutoFit/>
          </a:bodyPr>
          <a:lstStyle/>
          <a:p>
            <a:r>
              <a:rPr lang="es-ES" dirty="0"/>
              <a:t>2 puntos </a:t>
            </a:r>
          </a:p>
        </p:txBody>
      </p:sp>
      <p:sp>
        <p:nvSpPr>
          <p:cNvPr id="42" name="CuadroTexto 41">
            <a:extLst>
              <a:ext uri="{FF2B5EF4-FFF2-40B4-BE49-F238E27FC236}">
                <a16:creationId xmlns:a16="http://schemas.microsoft.com/office/drawing/2014/main" id="{1FC65047-82AC-4EEC-B52E-5A6D060BB74F}"/>
              </a:ext>
            </a:extLst>
          </p:cNvPr>
          <p:cNvSpPr txBox="1"/>
          <p:nvPr/>
        </p:nvSpPr>
        <p:spPr>
          <a:xfrm>
            <a:off x="7761287" y="2127786"/>
            <a:ext cx="1143000" cy="369332"/>
          </a:xfrm>
          <a:prstGeom prst="rect">
            <a:avLst/>
          </a:prstGeom>
          <a:noFill/>
        </p:spPr>
        <p:txBody>
          <a:bodyPr wrap="square" rtlCol="0">
            <a:spAutoFit/>
          </a:bodyPr>
          <a:lstStyle/>
          <a:p>
            <a:r>
              <a:rPr lang="es-ES" dirty="0"/>
              <a:t>1 puntos </a:t>
            </a:r>
          </a:p>
        </p:txBody>
      </p:sp>
      <p:sp>
        <p:nvSpPr>
          <p:cNvPr id="43" name="CuadroTexto 42">
            <a:extLst>
              <a:ext uri="{FF2B5EF4-FFF2-40B4-BE49-F238E27FC236}">
                <a16:creationId xmlns:a16="http://schemas.microsoft.com/office/drawing/2014/main" id="{0D2008A0-1DF0-4F1D-ABAC-6385EDC12629}"/>
              </a:ext>
            </a:extLst>
          </p:cNvPr>
          <p:cNvSpPr txBox="1"/>
          <p:nvPr/>
        </p:nvSpPr>
        <p:spPr>
          <a:xfrm>
            <a:off x="11010897" y="3080922"/>
            <a:ext cx="1143000" cy="369332"/>
          </a:xfrm>
          <a:prstGeom prst="rect">
            <a:avLst/>
          </a:prstGeom>
          <a:noFill/>
        </p:spPr>
        <p:txBody>
          <a:bodyPr wrap="square" rtlCol="0">
            <a:spAutoFit/>
          </a:bodyPr>
          <a:lstStyle/>
          <a:p>
            <a:r>
              <a:rPr lang="es-ES" dirty="0"/>
              <a:t>3 puntos </a:t>
            </a:r>
          </a:p>
        </p:txBody>
      </p:sp>
      <p:sp>
        <p:nvSpPr>
          <p:cNvPr id="44" name="CuadroTexto 43">
            <a:extLst>
              <a:ext uri="{FF2B5EF4-FFF2-40B4-BE49-F238E27FC236}">
                <a16:creationId xmlns:a16="http://schemas.microsoft.com/office/drawing/2014/main" id="{76FF4A89-224D-49A2-A899-C0E34D1AD2E2}"/>
              </a:ext>
            </a:extLst>
          </p:cNvPr>
          <p:cNvSpPr txBox="1"/>
          <p:nvPr/>
        </p:nvSpPr>
        <p:spPr>
          <a:xfrm>
            <a:off x="7905749" y="6381969"/>
            <a:ext cx="1143000" cy="369332"/>
          </a:xfrm>
          <a:prstGeom prst="rect">
            <a:avLst/>
          </a:prstGeom>
          <a:noFill/>
        </p:spPr>
        <p:txBody>
          <a:bodyPr wrap="square" rtlCol="0">
            <a:spAutoFit/>
          </a:bodyPr>
          <a:lstStyle/>
          <a:p>
            <a:r>
              <a:rPr lang="es-ES" dirty="0"/>
              <a:t>3 puntos </a:t>
            </a:r>
          </a:p>
        </p:txBody>
      </p:sp>
      <p:sp>
        <p:nvSpPr>
          <p:cNvPr id="45" name="CuadroTexto 44">
            <a:extLst>
              <a:ext uri="{FF2B5EF4-FFF2-40B4-BE49-F238E27FC236}">
                <a16:creationId xmlns:a16="http://schemas.microsoft.com/office/drawing/2014/main" id="{0F5F5B75-CD5E-44AB-9023-E52289273E81}"/>
              </a:ext>
            </a:extLst>
          </p:cNvPr>
          <p:cNvSpPr txBox="1"/>
          <p:nvPr/>
        </p:nvSpPr>
        <p:spPr>
          <a:xfrm>
            <a:off x="1816897" y="5550971"/>
            <a:ext cx="1143000" cy="369332"/>
          </a:xfrm>
          <a:prstGeom prst="rect">
            <a:avLst/>
          </a:prstGeom>
          <a:noFill/>
        </p:spPr>
        <p:txBody>
          <a:bodyPr wrap="square" rtlCol="0">
            <a:spAutoFit/>
          </a:bodyPr>
          <a:lstStyle/>
          <a:p>
            <a:r>
              <a:rPr lang="es-ES" dirty="0"/>
              <a:t>5 puntos </a:t>
            </a:r>
          </a:p>
        </p:txBody>
      </p:sp>
      <p:sp>
        <p:nvSpPr>
          <p:cNvPr id="46" name="CuadroTexto 45">
            <a:extLst>
              <a:ext uri="{FF2B5EF4-FFF2-40B4-BE49-F238E27FC236}">
                <a16:creationId xmlns:a16="http://schemas.microsoft.com/office/drawing/2014/main" id="{7358F2FE-7187-4521-83B8-E66916D60590}"/>
              </a:ext>
            </a:extLst>
          </p:cNvPr>
          <p:cNvSpPr txBox="1"/>
          <p:nvPr/>
        </p:nvSpPr>
        <p:spPr>
          <a:xfrm>
            <a:off x="4742265" y="2690058"/>
            <a:ext cx="1143000" cy="369332"/>
          </a:xfrm>
          <a:prstGeom prst="rect">
            <a:avLst/>
          </a:prstGeom>
          <a:noFill/>
        </p:spPr>
        <p:txBody>
          <a:bodyPr wrap="square" rtlCol="0">
            <a:spAutoFit/>
          </a:bodyPr>
          <a:lstStyle/>
          <a:p>
            <a:r>
              <a:rPr lang="es-ES" dirty="0"/>
              <a:t>1 puntos </a:t>
            </a:r>
          </a:p>
        </p:txBody>
      </p:sp>
      <p:sp>
        <p:nvSpPr>
          <p:cNvPr id="48" name="CuadroTexto 47">
            <a:extLst>
              <a:ext uri="{FF2B5EF4-FFF2-40B4-BE49-F238E27FC236}">
                <a16:creationId xmlns:a16="http://schemas.microsoft.com/office/drawing/2014/main" id="{A707DE91-4071-4D8C-8475-4A8BDC7DFA4B}"/>
              </a:ext>
            </a:extLst>
          </p:cNvPr>
          <p:cNvSpPr txBox="1"/>
          <p:nvPr/>
        </p:nvSpPr>
        <p:spPr>
          <a:xfrm>
            <a:off x="8275832" y="5419724"/>
            <a:ext cx="1143000" cy="369332"/>
          </a:xfrm>
          <a:prstGeom prst="rect">
            <a:avLst/>
          </a:prstGeom>
          <a:noFill/>
        </p:spPr>
        <p:txBody>
          <a:bodyPr wrap="square" rtlCol="0">
            <a:spAutoFit/>
          </a:bodyPr>
          <a:lstStyle/>
          <a:p>
            <a:r>
              <a:rPr lang="es-ES" dirty="0"/>
              <a:t>3 puntos </a:t>
            </a:r>
          </a:p>
        </p:txBody>
      </p:sp>
    </p:spTree>
    <p:extLst>
      <p:ext uri="{BB962C8B-B14F-4D97-AF65-F5344CB8AC3E}">
        <p14:creationId xmlns:p14="http://schemas.microsoft.com/office/powerpoint/2010/main" val="189728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442BB-B2CE-4D3C-AA65-7772E77A121A}"/>
              </a:ext>
            </a:extLst>
          </p:cNvPr>
          <p:cNvSpPr>
            <a:spLocks noGrp="1"/>
          </p:cNvSpPr>
          <p:nvPr>
            <p:ph type="title"/>
          </p:nvPr>
        </p:nvSpPr>
        <p:spPr/>
        <p:txBody>
          <a:bodyPr/>
          <a:lstStyle/>
          <a:p>
            <a:r>
              <a:rPr lang="es-ES" dirty="0"/>
              <a:t>Evaluación  </a:t>
            </a:r>
          </a:p>
        </p:txBody>
      </p:sp>
      <p:graphicFrame>
        <p:nvGraphicFramePr>
          <p:cNvPr id="4" name="Marcador de contenido 3">
            <a:extLst>
              <a:ext uri="{FF2B5EF4-FFF2-40B4-BE49-F238E27FC236}">
                <a16:creationId xmlns:a16="http://schemas.microsoft.com/office/drawing/2014/main" id="{E4A15FA5-56D4-4A5F-9C17-A129FD0F1E34}"/>
              </a:ext>
            </a:extLst>
          </p:cNvPr>
          <p:cNvGraphicFramePr>
            <a:graphicFrameLocks noGrp="1"/>
          </p:cNvGraphicFramePr>
          <p:nvPr>
            <p:ph idx="1"/>
            <p:extLst>
              <p:ext uri="{D42A27DB-BD31-4B8C-83A1-F6EECF244321}">
                <p14:modId xmlns:p14="http://schemas.microsoft.com/office/powerpoint/2010/main" val="4247208611"/>
              </p:ext>
            </p:extLst>
          </p:nvPr>
        </p:nvGraphicFramePr>
        <p:xfrm>
          <a:off x="838200" y="1490662"/>
          <a:ext cx="7848601" cy="2321207"/>
        </p:xfrm>
        <a:graphic>
          <a:graphicData uri="http://schemas.openxmlformats.org/drawingml/2006/table">
            <a:tbl>
              <a:tblPr firstRow="1" firstCol="1" bandRow="1">
                <a:tableStyleId>{5C22544A-7EE6-4342-B048-85BDC9FD1C3A}</a:tableStyleId>
              </a:tblPr>
              <a:tblGrid>
                <a:gridCol w="485378">
                  <a:extLst>
                    <a:ext uri="{9D8B030D-6E8A-4147-A177-3AD203B41FA5}">
                      <a16:colId xmlns:a16="http://schemas.microsoft.com/office/drawing/2014/main" val="2061837974"/>
                    </a:ext>
                  </a:extLst>
                </a:gridCol>
                <a:gridCol w="7363223">
                  <a:extLst>
                    <a:ext uri="{9D8B030D-6E8A-4147-A177-3AD203B41FA5}">
                      <a16:colId xmlns:a16="http://schemas.microsoft.com/office/drawing/2014/main" val="2751016278"/>
                    </a:ext>
                  </a:extLst>
                </a:gridCol>
              </a:tblGrid>
              <a:tr h="329094">
                <a:tc>
                  <a:txBody>
                    <a:bodyPr/>
                    <a:lstStyle/>
                    <a:p>
                      <a:pPr algn="just">
                        <a:lnSpc>
                          <a:spcPct val="107000"/>
                        </a:lnSpc>
                        <a:spcAft>
                          <a:spcPts val="0"/>
                        </a:spcAft>
                      </a:pPr>
                      <a:r>
                        <a:rPr lang="es-CL" sz="1600">
                          <a:effectLst/>
                        </a:rPr>
                        <a:t>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CL" sz="1600" dirty="0">
                          <a:effectLst/>
                        </a:rPr>
                        <a:t>Indicadores de evaluación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6851920"/>
                  </a:ext>
                </a:extLst>
              </a:tr>
              <a:tr h="329094">
                <a:tc>
                  <a:txBody>
                    <a:bodyPr/>
                    <a:lstStyle/>
                    <a:p>
                      <a:pPr algn="just">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just">
                        <a:lnSpc>
                          <a:spcPct val="107000"/>
                        </a:lnSpc>
                        <a:spcAft>
                          <a:spcPts val="0"/>
                        </a:spcAft>
                      </a:pPr>
                      <a:r>
                        <a:rPr lang="es-CL" sz="1600" dirty="0">
                          <a:effectLst/>
                        </a:rPr>
                        <a:t>La(s) actividad(es) está(n) desarrollada(s) correctamente.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1162961"/>
                  </a:ext>
                </a:extLst>
              </a:tr>
              <a:tr h="329094">
                <a:tc>
                  <a:txBody>
                    <a:bodyPr/>
                    <a:lstStyle/>
                    <a:p>
                      <a:pPr algn="just">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algn="just">
                        <a:lnSpc>
                          <a:spcPct val="107000"/>
                        </a:lnSpc>
                        <a:spcAft>
                          <a:spcPts val="0"/>
                        </a:spcAft>
                      </a:pPr>
                      <a:r>
                        <a:rPr lang="es-CL" sz="1600" dirty="0">
                          <a:effectLst/>
                        </a:rPr>
                        <a:t>Envía la(s) actividad(es) en la fecha solicitada.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3588626"/>
                  </a:ext>
                </a:extLst>
              </a:tr>
              <a:tr h="329094">
                <a:tc>
                  <a:txBody>
                    <a:bodyPr/>
                    <a:lstStyle/>
                    <a:p>
                      <a:pPr algn="just">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just">
                        <a:lnSpc>
                          <a:spcPct val="107000"/>
                        </a:lnSpc>
                        <a:spcAft>
                          <a:spcPts val="0"/>
                        </a:spcAft>
                      </a:pPr>
                      <a:r>
                        <a:rPr lang="es-CL" sz="1600" dirty="0">
                          <a:effectLst/>
                        </a:rPr>
                        <a:t>Envía al correo de la profesora el PPT o imagen de la(s) actividad(es).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5423967"/>
                  </a:ext>
                </a:extLst>
              </a:tr>
              <a:tr h="329094">
                <a:tc>
                  <a:txBody>
                    <a:bodyPr/>
                    <a:lstStyle/>
                    <a:p>
                      <a:pPr algn="just">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algn="just">
                        <a:lnSpc>
                          <a:spcPct val="107000"/>
                        </a:lnSpc>
                        <a:spcAft>
                          <a:spcPts val="0"/>
                        </a:spcAft>
                      </a:pPr>
                      <a:r>
                        <a:rPr lang="es-CL" sz="1600" dirty="0">
                          <a:effectLst/>
                        </a:rPr>
                        <a:t>El PPT o imagen adjunto en el correo está legible.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3253679"/>
                  </a:ext>
                </a:extLst>
              </a:tr>
              <a:tr h="675737">
                <a:tc>
                  <a:txBody>
                    <a:bodyPr/>
                    <a:lstStyle/>
                    <a:p>
                      <a:pPr algn="just">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tc>
                  <a:txBody>
                    <a:bodyPr/>
                    <a:lstStyle/>
                    <a:p>
                      <a:pPr algn="just">
                        <a:lnSpc>
                          <a:spcPct val="107000"/>
                        </a:lnSpc>
                        <a:spcAft>
                          <a:spcPts val="0"/>
                        </a:spcAft>
                      </a:pPr>
                      <a:r>
                        <a:rPr lang="es-CL" sz="1600" dirty="0">
                          <a:effectLst/>
                        </a:rPr>
                        <a:t>El correo y/o  adjunto presenta nombre, apellido, curso y actividad/PPT </a:t>
                      </a:r>
                    </a:p>
                    <a:p>
                      <a:pPr algn="just">
                        <a:lnSpc>
                          <a:spcPct val="107000"/>
                        </a:lnSpc>
                        <a:spcAft>
                          <a:spcPts val="0"/>
                        </a:spcAft>
                      </a:pPr>
                      <a:r>
                        <a:rPr lang="es-CL" sz="1600" dirty="0">
                          <a:effectLst/>
                        </a:rPr>
                        <a:t>(</a:t>
                      </a:r>
                      <a:r>
                        <a:rPr lang="es-CL" sz="1600" dirty="0" err="1">
                          <a:effectLst/>
                        </a:rPr>
                        <a:t>ej</a:t>
                      </a:r>
                      <a:r>
                        <a:rPr lang="es-CL" sz="1600" dirty="0">
                          <a:effectLst/>
                        </a:rPr>
                        <a:t>; “Actividad 1 – PPT1”)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7353220"/>
                  </a:ext>
                </a:extLst>
              </a:tr>
            </a:tbl>
          </a:graphicData>
        </a:graphic>
      </p:graphicFrame>
    </p:spTree>
    <p:extLst>
      <p:ext uri="{BB962C8B-B14F-4D97-AF65-F5344CB8AC3E}">
        <p14:creationId xmlns:p14="http://schemas.microsoft.com/office/powerpoint/2010/main" val="9753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MUCHISIMAS GRACIAS POR SU ASISTENCIA, JPG">
            <a:extLst>
              <a:ext uri="{FF2B5EF4-FFF2-40B4-BE49-F238E27FC236}">
                <a16:creationId xmlns:a16="http://schemas.microsoft.com/office/drawing/2014/main" id="{E967155B-DF95-4AD3-96FD-F35DD1486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642938"/>
            <a:ext cx="30956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6D9FE-F83B-45C4-AE56-E21E7DD7C417}"/>
              </a:ext>
            </a:extLst>
          </p:cNvPr>
          <p:cNvSpPr>
            <a:spLocks noGrp="1"/>
          </p:cNvSpPr>
          <p:nvPr>
            <p:ph type="title"/>
          </p:nvPr>
        </p:nvSpPr>
        <p:spPr/>
        <p:txBody>
          <a:bodyPr/>
          <a:lstStyle/>
          <a:p>
            <a:r>
              <a:rPr lang="es-ES" dirty="0"/>
              <a:t>Resumen clase anterior </a:t>
            </a:r>
          </a:p>
        </p:txBody>
      </p:sp>
      <p:sp>
        <p:nvSpPr>
          <p:cNvPr id="3" name="Marcador de contenido 2">
            <a:extLst>
              <a:ext uri="{FF2B5EF4-FFF2-40B4-BE49-F238E27FC236}">
                <a16:creationId xmlns:a16="http://schemas.microsoft.com/office/drawing/2014/main" id="{FDFA3D8A-F4F9-4B03-B32D-729EA099E84D}"/>
              </a:ext>
            </a:extLst>
          </p:cNvPr>
          <p:cNvSpPr>
            <a:spLocks noGrp="1"/>
          </p:cNvSpPr>
          <p:nvPr>
            <p:ph idx="1"/>
          </p:nvPr>
        </p:nvSpPr>
        <p:spPr>
          <a:xfrm>
            <a:off x="838200" y="2002828"/>
            <a:ext cx="10515600" cy="2381249"/>
          </a:xfrm>
          <a:solidFill>
            <a:schemeClr val="accent2">
              <a:lumMod val="20000"/>
              <a:lumOff val="80000"/>
            </a:schemeClr>
          </a:solidFill>
        </p:spPr>
        <p:txBody>
          <a:bodyPr/>
          <a:lstStyle/>
          <a:p>
            <a:pPr marL="0" indent="0" algn="just">
              <a:buNone/>
            </a:pPr>
            <a:r>
              <a:rPr lang="es-ES" sz="2000" dirty="0"/>
              <a:t>Durante el proceso de fotosíntesis, la energía lumínica es convertida en energía química, la que es almacenada en las moléculas orgánicas que se elaboran como producto de dicho proceso. La fotosíntesis es el </a:t>
            </a:r>
            <a:r>
              <a:rPr lang="es-ES" sz="2000" u="sng" dirty="0">
                <a:effectLst>
                  <a:outerShdw blurRad="38100" dist="38100" dir="2700000" algn="tl">
                    <a:srgbClr val="000000">
                      <a:alpha val="43137"/>
                    </a:srgbClr>
                  </a:outerShdw>
                </a:effectLst>
              </a:rPr>
              <a:t>primer paso del flujo de energía</a:t>
            </a:r>
            <a:r>
              <a:rPr lang="es-ES" sz="2000" dirty="0"/>
              <a:t>, que captura gran cantidad de esta, y que no solo sustenta a los organismos fotosintéticos, sino que también, de forma indirecta, a </a:t>
            </a:r>
            <a:r>
              <a:rPr lang="es-ES" sz="2000" i="1" dirty="0">
                <a:effectLst>
                  <a:outerShdw blurRad="38100" dist="38100" dir="2700000" algn="tl">
                    <a:srgbClr val="000000">
                      <a:alpha val="43137"/>
                    </a:srgbClr>
                  </a:outerShdw>
                </a:effectLst>
              </a:rPr>
              <a:t>gran parte de los organismos no fotosintéticos</a:t>
            </a:r>
            <a:r>
              <a:rPr lang="es-ES" sz="2000" dirty="0"/>
              <a:t>. Por otro lado, la respiración celular es un conjunto de reacciones bioquímicas por las cuales determinados </a:t>
            </a:r>
            <a:r>
              <a:rPr lang="es-ES" sz="2000" u="sng" dirty="0">
                <a:effectLst>
                  <a:outerShdw blurRad="38100" dist="38100" dir="2700000" algn="tl">
                    <a:srgbClr val="000000">
                      <a:alpha val="43137"/>
                    </a:srgbClr>
                  </a:outerShdw>
                </a:effectLst>
              </a:rPr>
              <a:t>compuestos orgánicos son degradados hasta convertirse en materia inorgánica</a:t>
            </a:r>
            <a:r>
              <a:rPr lang="es-ES" sz="2000" dirty="0"/>
              <a:t>, proceso que </a:t>
            </a:r>
            <a:r>
              <a:rPr lang="es-ES" sz="2000" i="1" dirty="0">
                <a:effectLst>
                  <a:outerShdw blurRad="38100" dist="38100" dir="2700000" algn="tl">
                    <a:srgbClr val="000000">
                      <a:alpha val="43137"/>
                    </a:srgbClr>
                  </a:outerShdw>
                </a:effectLst>
              </a:rPr>
              <a:t>libera energía</a:t>
            </a:r>
            <a:r>
              <a:rPr lang="es-ES" sz="2000" dirty="0"/>
              <a:t> que es utilizada por los mismos organismos que la efectúan.</a:t>
            </a:r>
          </a:p>
        </p:txBody>
      </p:sp>
      <p:sp>
        <p:nvSpPr>
          <p:cNvPr id="4" name="CuadroTexto 3">
            <a:extLst>
              <a:ext uri="{FF2B5EF4-FFF2-40B4-BE49-F238E27FC236}">
                <a16:creationId xmlns:a16="http://schemas.microsoft.com/office/drawing/2014/main" id="{ED6323FD-C1BB-42AD-A1EC-4D2479CD8AFF}"/>
              </a:ext>
            </a:extLst>
          </p:cNvPr>
          <p:cNvSpPr txBox="1"/>
          <p:nvPr/>
        </p:nvSpPr>
        <p:spPr>
          <a:xfrm rot="20681229">
            <a:off x="171358" y="2476243"/>
            <a:ext cx="11546494" cy="707886"/>
          </a:xfrm>
          <a:prstGeom prst="rect">
            <a:avLst/>
          </a:prstGeom>
          <a:solidFill>
            <a:schemeClr val="accent2"/>
          </a:solidFill>
        </p:spPr>
        <p:txBody>
          <a:bodyPr wrap="none" rtlCol="0">
            <a:spAutoFit/>
          </a:bodyPr>
          <a:lstStyle/>
          <a:p>
            <a:r>
              <a:rPr lang="es-ES" sz="4000" dirty="0"/>
              <a:t>¿Cuá es el rol de la fotosíntesis y la respiración celular?</a:t>
            </a:r>
          </a:p>
        </p:txBody>
      </p:sp>
    </p:spTree>
    <p:extLst>
      <p:ext uri="{BB962C8B-B14F-4D97-AF65-F5344CB8AC3E}">
        <p14:creationId xmlns:p14="http://schemas.microsoft.com/office/powerpoint/2010/main" val="87047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CEA75F0-C19B-4697-B373-DB48CBCB4E54}"/>
              </a:ext>
            </a:extLst>
          </p:cNvPr>
          <p:cNvSpPr txBox="1">
            <a:spLocks/>
          </p:cNvSpPr>
          <p:nvPr/>
        </p:nvSpPr>
        <p:spPr bwMode="auto">
          <a:xfrm>
            <a:off x="838200" y="357188"/>
            <a:ext cx="10515600" cy="86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s-ES" dirty="0"/>
              <a:t>Objetivo </a:t>
            </a:r>
          </a:p>
        </p:txBody>
      </p:sp>
      <p:sp>
        <p:nvSpPr>
          <p:cNvPr id="5" name="Marcador de contenido 2">
            <a:extLst>
              <a:ext uri="{FF2B5EF4-FFF2-40B4-BE49-F238E27FC236}">
                <a16:creationId xmlns:a16="http://schemas.microsoft.com/office/drawing/2014/main" id="{EFAB7C88-E7D2-48C1-A74A-F8D245E26751}"/>
              </a:ext>
            </a:extLst>
          </p:cNvPr>
          <p:cNvSpPr txBox="1">
            <a:spLocks/>
          </p:cNvSpPr>
          <p:nvPr/>
        </p:nvSpPr>
        <p:spPr bwMode="auto">
          <a:xfrm>
            <a:off x="838200" y="1181896"/>
            <a:ext cx="10515600" cy="488950"/>
          </a:xfrm>
          <a:prstGeom prst="rect">
            <a:avLst/>
          </a:prstGeom>
          <a:no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000" dirty="0"/>
              <a:t>Comprender las etapas de la fotosíntesis y cuál es su rol en el ecosistema. </a:t>
            </a:r>
          </a:p>
        </p:txBody>
      </p:sp>
      <p:sp>
        <p:nvSpPr>
          <p:cNvPr id="8" name="Título 1">
            <a:extLst>
              <a:ext uri="{FF2B5EF4-FFF2-40B4-BE49-F238E27FC236}">
                <a16:creationId xmlns:a16="http://schemas.microsoft.com/office/drawing/2014/main" id="{008135C8-DAC9-47DA-AD61-1D850C155E52}"/>
              </a:ext>
            </a:extLst>
          </p:cNvPr>
          <p:cNvSpPr>
            <a:spLocks noGrp="1"/>
          </p:cNvSpPr>
          <p:nvPr>
            <p:ph type="title"/>
          </p:nvPr>
        </p:nvSpPr>
        <p:spPr>
          <a:xfrm>
            <a:off x="838200" y="2582883"/>
            <a:ext cx="10515600" cy="600075"/>
          </a:xfrm>
        </p:spPr>
        <p:txBody>
          <a:bodyPr/>
          <a:lstStyle/>
          <a:p>
            <a:pPr algn="ctr"/>
            <a:r>
              <a:rPr lang="es-ES" dirty="0">
                <a:latin typeface="Bahnschrift Condensed" panose="020B0502040204020203" pitchFamily="34" charset="0"/>
              </a:rPr>
              <a:t>Noticia </a:t>
            </a:r>
          </a:p>
        </p:txBody>
      </p:sp>
      <p:sp>
        <p:nvSpPr>
          <p:cNvPr id="9" name="Marcador de contenido 2">
            <a:extLst>
              <a:ext uri="{FF2B5EF4-FFF2-40B4-BE49-F238E27FC236}">
                <a16:creationId xmlns:a16="http://schemas.microsoft.com/office/drawing/2014/main" id="{39CE49BB-E1AF-433B-8D4C-C002E5AFEEE2}"/>
              </a:ext>
            </a:extLst>
          </p:cNvPr>
          <p:cNvSpPr>
            <a:spLocks noGrp="1"/>
          </p:cNvSpPr>
          <p:nvPr>
            <p:ph idx="1"/>
          </p:nvPr>
        </p:nvSpPr>
        <p:spPr>
          <a:xfrm>
            <a:off x="838200" y="3182958"/>
            <a:ext cx="10515600" cy="2174875"/>
          </a:xfrm>
          <a:solidFill>
            <a:schemeClr val="accent2">
              <a:lumMod val="20000"/>
              <a:lumOff val="80000"/>
            </a:schemeClr>
          </a:solidFill>
        </p:spPr>
        <p:txBody>
          <a:bodyPr/>
          <a:lstStyle/>
          <a:p>
            <a:pPr marL="0" indent="0">
              <a:buNone/>
            </a:pPr>
            <a:r>
              <a:rPr lang="es-CL" sz="2000" dirty="0"/>
              <a:t>Lee la noticia contenida en el link: </a:t>
            </a:r>
            <a:r>
              <a:rPr lang="es-CL" sz="2000" u="sng" dirty="0">
                <a:hlinkClick r:id="rId2"/>
              </a:rPr>
              <a:t>http://www.muyinteresante.es/ciencia/articulo/llega-la-fotosintesis-artificial</a:t>
            </a:r>
            <a:endParaRPr lang="es-ES" sz="2000" dirty="0"/>
          </a:p>
          <a:p>
            <a:pPr marL="0" indent="0">
              <a:buNone/>
            </a:pPr>
            <a:r>
              <a:rPr lang="es-CL" sz="2000" dirty="0"/>
              <a:t>Al respecto: </a:t>
            </a:r>
            <a:endParaRPr lang="es-ES" sz="2000" dirty="0"/>
          </a:p>
          <a:p>
            <a:pPr marL="457200" lvl="0" indent="-457200">
              <a:buFont typeface="+mj-lt"/>
              <a:buAutoNum type="arabicPeriod"/>
            </a:pPr>
            <a:r>
              <a:rPr lang="es-CL" sz="2000" dirty="0"/>
              <a:t>¿Qué beneficios puede aportar la hoja artificial a las personas?</a:t>
            </a:r>
            <a:endParaRPr lang="es-ES" sz="2000" dirty="0"/>
          </a:p>
          <a:p>
            <a:pPr marL="457200" lvl="0" indent="-457200">
              <a:buFont typeface="+mj-lt"/>
              <a:buAutoNum type="arabicPeriod"/>
            </a:pPr>
            <a:r>
              <a:rPr lang="es-CL" sz="2000" dirty="0"/>
              <a:t>¿Qué consideraciones piensan que se deben tener antes de aplicar tecnologías como la presentada?</a:t>
            </a:r>
            <a:endParaRPr lang="es-ES" sz="2000" dirty="0"/>
          </a:p>
          <a:p>
            <a:endParaRPr lang="es-ES" sz="2000" dirty="0"/>
          </a:p>
        </p:txBody>
      </p:sp>
    </p:spTree>
    <p:extLst>
      <p:ext uri="{BB962C8B-B14F-4D97-AF65-F5344CB8AC3E}">
        <p14:creationId xmlns:p14="http://schemas.microsoft.com/office/powerpoint/2010/main" val="264107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24BA4-6C48-42FB-A3BA-260298B99D34}"/>
              </a:ext>
            </a:extLst>
          </p:cNvPr>
          <p:cNvSpPr>
            <a:spLocks noGrp="1"/>
          </p:cNvSpPr>
          <p:nvPr>
            <p:ph type="title"/>
          </p:nvPr>
        </p:nvSpPr>
        <p:spPr/>
        <p:txBody>
          <a:bodyPr/>
          <a:lstStyle/>
          <a:p>
            <a:r>
              <a:rPr lang="es-ES" dirty="0"/>
              <a:t>La célula eucarionte</a:t>
            </a:r>
          </a:p>
        </p:txBody>
      </p:sp>
      <p:sp>
        <p:nvSpPr>
          <p:cNvPr id="3" name="Marcador de contenido 2">
            <a:extLst>
              <a:ext uri="{FF2B5EF4-FFF2-40B4-BE49-F238E27FC236}">
                <a16:creationId xmlns:a16="http://schemas.microsoft.com/office/drawing/2014/main" id="{49A46A8D-DC10-476C-8BA3-0696CF3F042A}"/>
              </a:ext>
            </a:extLst>
          </p:cNvPr>
          <p:cNvSpPr>
            <a:spLocks noGrp="1"/>
          </p:cNvSpPr>
          <p:nvPr>
            <p:ph idx="1"/>
          </p:nvPr>
        </p:nvSpPr>
        <p:spPr/>
        <p:txBody>
          <a:bodyPr/>
          <a:lstStyle/>
          <a:p>
            <a:pPr algn="just"/>
            <a:r>
              <a:rPr lang="es-ES" sz="2000" dirty="0"/>
              <a:t>Las células eucariontes se pueden dividir en dos grandes clases: vegetales y animales. Estos dos tipos celulares comparten el plan de organización general de las células eucariontes. Sin embargo, también presentan diferencias que están directamente relacionadas con los roles que cumplen en la naturaleza. Por ejemplo, las células vegetales son autótrofas, capaces de fabricar su propia materia orgánica (alimento), mientras que las células animales son heterótrofas, incapaces de fabricar su propio alimento. </a:t>
            </a:r>
          </a:p>
        </p:txBody>
      </p:sp>
    </p:spTree>
    <p:extLst>
      <p:ext uri="{BB962C8B-B14F-4D97-AF65-F5344CB8AC3E}">
        <p14:creationId xmlns:p14="http://schemas.microsoft.com/office/powerpoint/2010/main" val="347455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3272C-4C36-4C68-A9D6-C7E06F3FAEE9}"/>
              </a:ext>
            </a:extLst>
          </p:cNvPr>
          <p:cNvSpPr>
            <a:spLocks noGrp="1"/>
          </p:cNvSpPr>
          <p:nvPr>
            <p:ph type="title"/>
          </p:nvPr>
        </p:nvSpPr>
        <p:spPr/>
        <p:txBody>
          <a:bodyPr/>
          <a:lstStyle/>
          <a:p>
            <a:r>
              <a:rPr lang="es-ES" sz="4000" dirty="0"/>
              <a:t>Organelos presentes en cada célula animal y vegetal</a:t>
            </a:r>
          </a:p>
        </p:txBody>
      </p:sp>
      <p:sp>
        <p:nvSpPr>
          <p:cNvPr id="3" name="Marcador de contenido 2">
            <a:extLst>
              <a:ext uri="{FF2B5EF4-FFF2-40B4-BE49-F238E27FC236}">
                <a16:creationId xmlns:a16="http://schemas.microsoft.com/office/drawing/2014/main" id="{62946220-72D0-4ACB-8194-364829C22987}"/>
              </a:ext>
            </a:extLst>
          </p:cNvPr>
          <p:cNvSpPr>
            <a:spLocks noGrp="1"/>
          </p:cNvSpPr>
          <p:nvPr>
            <p:ph idx="1"/>
          </p:nvPr>
        </p:nvSpPr>
        <p:spPr/>
        <p:txBody>
          <a:bodyPr/>
          <a:lstStyle/>
          <a:p>
            <a:endParaRPr lang="es-ES" dirty="0"/>
          </a:p>
        </p:txBody>
      </p:sp>
      <p:pic>
        <p:nvPicPr>
          <p:cNvPr id="4" name="Imagen 3">
            <a:extLst>
              <a:ext uri="{FF2B5EF4-FFF2-40B4-BE49-F238E27FC236}">
                <a16:creationId xmlns:a16="http://schemas.microsoft.com/office/drawing/2014/main" id="{FCE42036-E279-4827-8B98-728BBE422371}"/>
              </a:ext>
            </a:extLst>
          </p:cNvPr>
          <p:cNvPicPr/>
          <p:nvPr/>
        </p:nvPicPr>
        <p:blipFill rotWithShape="1">
          <a:blip r:embed="rId2"/>
          <a:srcRect l="4106" t="16815" r="2777"/>
          <a:stretch/>
        </p:blipFill>
        <p:spPr bwMode="auto">
          <a:xfrm>
            <a:off x="206061" y="1975326"/>
            <a:ext cx="6047105" cy="4051935"/>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F7BE5E8E-6BA5-4C28-AF00-D792E9A0C1F6}"/>
              </a:ext>
            </a:extLst>
          </p:cNvPr>
          <p:cNvPicPr/>
          <p:nvPr/>
        </p:nvPicPr>
        <p:blipFill rotWithShape="1">
          <a:blip r:embed="rId3"/>
          <a:srcRect t="17933"/>
          <a:stretch/>
        </p:blipFill>
        <p:spPr bwMode="auto">
          <a:xfrm>
            <a:off x="5490528" y="2847975"/>
            <a:ext cx="6515100" cy="4010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16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50AA8-5660-43B0-B500-103A81D29F6E}"/>
              </a:ext>
            </a:extLst>
          </p:cNvPr>
          <p:cNvSpPr>
            <a:spLocks noGrp="1"/>
          </p:cNvSpPr>
          <p:nvPr>
            <p:ph type="title"/>
          </p:nvPr>
        </p:nvSpPr>
        <p:spPr/>
        <p:txBody>
          <a:bodyPr/>
          <a:lstStyle/>
          <a:p>
            <a:r>
              <a:rPr lang="es-ES" dirty="0"/>
              <a:t>Cloroplastos, pared celular y vacuola. </a:t>
            </a:r>
          </a:p>
        </p:txBody>
      </p:sp>
      <p:sp>
        <p:nvSpPr>
          <p:cNvPr id="3" name="Marcador de contenido 2">
            <a:extLst>
              <a:ext uri="{FF2B5EF4-FFF2-40B4-BE49-F238E27FC236}">
                <a16:creationId xmlns:a16="http://schemas.microsoft.com/office/drawing/2014/main" id="{DA8630AA-2FF8-45A5-AC9D-4F984F611FF7}"/>
              </a:ext>
            </a:extLst>
          </p:cNvPr>
          <p:cNvSpPr>
            <a:spLocks noGrp="1"/>
          </p:cNvSpPr>
          <p:nvPr>
            <p:ph idx="1"/>
          </p:nvPr>
        </p:nvSpPr>
        <p:spPr/>
        <p:txBody>
          <a:bodyPr/>
          <a:lstStyle/>
          <a:p>
            <a:endParaRPr lang="es-ES" dirty="0"/>
          </a:p>
        </p:txBody>
      </p:sp>
      <p:pic>
        <p:nvPicPr>
          <p:cNvPr id="6" name="Imagen 5">
            <a:extLst>
              <a:ext uri="{FF2B5EF4-FFF2-40B4-BE49-F238E27FC236}">
                <a16:creationId xmlns:a16="http://schemas.microsoft.com/office/drawing/2014/main" id="{D86CAE69-441E-4369-9FC4-9F1B7F7866B2}"/>
              </a:ext>
            </a:extLst>
          </p:cNvPr>
          <p:cNvPicPr/>
          <p:nvPr/>
        </p:nvPicPr>
        <p:blipFill rotWithShape="1">
          <a:blip r:embed="rId2"/>
          <a:srcRect t="16144" b="7316"/>
          <a:stretch/>
        </p:blipFill>
        <p:spPr bwMode="auto">
          <a:xfrm>
            <a:off x="838200" y="1825625"/>
            <a:ext cx="6371590" cy="365760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6FBBA3CE-CAD8-4DEA-B00A-700F93BA6093}"/>
              </a:ext>
            </a:extLst>
          </p:cNvPr>
          <p:cNvPicPr/>
          <p:nvPr/>
        </p:nvPicPr>
        <p:blipFill rotWithShape="1">
          <a:blip r:embed="rId3"/>
          <a:srcRect t="17434" b="20747"/>
          <a:stretch/>
        </p:blipFill>
        <p:spPr bwMode="auto">
          <a:xfrm>
            <a:off x="2119629" y="1825624"/>
            <a:ext cx="7052945" cy="3657599"/>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FE77F67-C6DD-4311-86E8-171264DDF0C6}"/>
              </a:ext>
            </a:extLst>
          </p:cNvPr>
          <p:cNvPicPr/>
          <p:nvPr/>
        </p:nvPicPr>
        <p:blipFill rotWithShape="1">
          <a:blip r:embed="rId4"/>
          <a:srcRect t="18822" b="23322"/>
          <a:stretch/>
        </p:blipFill>
        <p:spPr bwMode="auto">
          <a:xfrm>
            <a:off x="3134042" y="1825622"/>
            <a:ext cx="7152958" cy="3657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76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ABF83-A71D-4E21-B53C-C391D8D2C4EC}"/>
              </a:ext>
            </a:extLst>
          </p:cNvPr>
          <p:cNvSpPr>
            <a:spLocks noGrp="1"/>
          </p:cNvSpPr>
          <p:nvPr>
            <p:ph type="title"/>
          </p:nvPr>
        </p:nvSpPr>
        <p:spPr/>
        <p:txBody>
          <a:bodyPr/>
          <a:lstStyle/>
          <a:p>
            <a:r>
              <a:rPr lang="es-ES" dirty="0"/>
              <a:t>¿Dónde ocurre la fotosíntesis? </a:t>
            </a:r>
          </a:p>
        </p:txBody>
      </p:sp>
      <p:sp>
        <p:nvSpPr>
          <p:cNvPr id="3" name="Marcador de contenido 2">
            <a:extLst>
              <a:ext uri="{FF2B5EF4-FFF2-40B4-BE49-F238E27FC236}">
                <a16:creationId xmlns:a16="http://schemas.microsoft.com/office/drawing/2014/main" id="{2FC821A7-49CC-4722-ADEB-3A3DBF05AC0A}"/>
              </a:ext>
            </a:extLst>
          </p:cNvPr>
          <p:cNvSpPr>
            <a:spLocks noGrp="1"/>
          </p:cNvSpPr>
          <p:nvPr>
            <p:ph idx="1"/>
          </p:nvPr>
        </p:nvSpPr>
        <p:spPr>
          <a:solidFill>
            <a:schemeClr val="accent6">
              <a:lumMod val="20000"/>
              <a:lumOff val="80000"/>
            </a:schemeClr>
          </a:solidFill>
        </p:spPr>
        <p:txBody>
          <a:bodyPr/>
          <a:lstStyle/>
          <a:p>
            <a:pPr marL="0" indent="0" algn="just">
              <a:lnSpc>
                <a:spcPct val="100000"/>
              </a:lnSpc>
              <a:spcBef>
                <a:spcPts val="0"/>
              </a:spcBef>
              <a:buNone/>
            </a:pPr>
            <a:r>
              <a:rPr lang="es-ES" sz="2000" b="1" dirty="0"/>
              <a:t>Fotosistemas: PSI y PSII</a:t>
            </a:r>
          </a:p>
          <a:p>
            <a:pPr algn="just">
              <a:lnSpc>
                <a:spcPct val="100000"/>
              </a:lnSpc>
              <a:spcBef>
                <a:spcPts val="0"/>
              </a:spcBef>
            </a:pPr>
            <a:r>
              <a:rPr lang="es-ES" sz="2000" dirty="0"/>
              <a:t>Los trabajos del biofísico estadounidense Robert Emerson (1903-1959), en la década de 1940, condujeron al descubrimiento de dos fotosistemas de captación de luz implicados en las fotosíntesis: uno de ellos absorbe la luz con longitudes de onda hasta un máximo de 700 nm, y el otro absorbe, como máximo, hasta el límite 680 nm. Estos fotosistemas se denominaron, respectivamente, I y II, y son conocidos por las siglas PSI y PSII (del inglés </a:t>
            </a:r>
            <a:r>
              <a:rPr lang="es-ES" sz="2000" dirty="0" err="1"/>
              <a:t>photosystem</a:t>
            </a:r>
            <a:r>
              <a:rPr lang="es-ES" sz="2000" dirty="0"/>
              <a:t>). </a:t>
            </a:r>
          </a:p>
          <a:p>
            <a:pPr algn="just">
              <a:lnSpc>
                <a:spcPct val="100000"/>
              </a:lnSpc>
              <a:spcBef>
                <a:spcPts val="0"/>
              </a:spcBef>
            </a:pPr>
            <a:r>
              <a:rPr lang="es-ES" sz="2000" dirty="0"/>
              <a:t>Los fotosistemas PSI y PSII se diferencian por la constitución de sus centros de reacción; aunque ambos poseen dos moléculas de clorofila a(alfa), se distinguen por los tipos de proteína a las que las clorofilas están asociadas. El complejo clorofila-proteína del PSI, que absorbe la luz de longitud de onda igual o menor que 700 nm, se llama P700, mientras que el complejo clorofila-proteína del PSII, que absorbe la luz </a:t>
            </a:r>
            <a:r>
              <a:rPr lang="pt-BR" sz="2000" dirty="0"/>
              <a:t>de </a:t>
            </a:r>
            <a:r>
              <a:rPr lang="pt-BR" sz="2000" dirty="0" err="1"/>
              <a:t>longitud</a:t>
            </a:r>
            <a:r>
              <a:rPr lang="pt-BR" sz="2000" dirty="0"/>
              <a:t> de onda igual o menor que 680 </a:t>
            </a:r>
            <a:r>
              <a:rPr lang="pt-BR" sz="2000" dirty="0" err="1"/>
              <a:t>nm</a:t>
            </a:r>
            <a:r>
              <a:rPr lang="pt-BR" sz="2000" dirty="0"/>
              <a:t>, se </a:t>
            </a:r>
            <a:r>
              <a:rPr lang="es-ES" sz="2000" dirty="0"/>
              <a:t>denomina P680.</a:t>
            </a:r>
          </a:p>
          <a:p>
            <a:pPr marL="0" indent="0">
              <a:buNone/>
            </a:pPr>
            <a:endParaRPr lang="es-ES" sz="2000" dirty="0"/>
          </a:p>
        </p:txBody>
      </p:sp>
    </p:spTree>
    <p:extLst>
      <p:ext uri="{BB962C8B-B14F-4D97-AF65-F5344CB8AC3E}">
        <p14:creationId xmlns:p14="http://schemas.microsoft.com/office/powerpoint/2010/main" val="390054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DC3A2-6573-4689-AD1B-E58CDBA4F66E}"/>
              </a:ext>
            </a:extLst>
          </p:cNvPr>
          <p:cNvSpPr>
            <a:spLocks noGrp="1"/>
          </p:cNvSpPr>
          <p:nvPr>
            <p:ph type="title"/>
          </p:nvPr>
        </p:nvSpPr>
        <p:spPr/>
        <p:txBody>
          <a:bodyPr/>
          <a:lstStyle/>
          <a:p>
            <a:pPr algn="ctr"/>
            <a:endParaRPr lang="es-ES" dirty="0"/>
          </a:p>
        </p:txBody>
      </p:sp>
      <p:sp>
        <p:nvSpPr>
          <p:cNvPr id="3" name="Marcador de contenido 2">
            <a:extLst>
              <a:ext uri="{FF2B5EF4-FFF2-40B4-BE49-F238E27FC236}">
                <a16:creationId xmlns:a16="http://schemas.microsoft.com/office/drawing/2014/main" id="{CD40B1B3-0D62-4C39-8DF0-F24A0910340E}"/>
              </a:ext>
            </a:extLst>
          </p:cNvPr>
          <p:cNvSpPr>
            <a:spLocks noGrp="1"/>
          </p:cNvSpPr>
          <p:nvPr>
            <p:ph idx="1"/>
          </p:nvPr>
        </p:nvSpPr>
        <p:spPr>
          <a:xfrm>
            <a:off x="838200" y="1982787"/>
            <a:ext cx="10648950" cy="4351338"/>
          </a:xfrm>
          <a:solidFill>
            <a:schemeClr val="accent6">
              <a:lumMod val="20000"/>
              <a:lumOff val="80000"/>
            </a:schemeClr>
          </a:solidFill>
        </p:spPr>
        <p:txBody>
          <a:bodyPr/>
          <a:lstStyle/>
          <a:p>
            <a:pPr algn="just">
              <a:lnSpc>
                <a:spcPct val="100000"/>
              </a:lnSpc>
              <a:spcBef>
                <a:spcPts val="0"/>
              </a:spcBef>
            </a:pPr>
            <a:r>
              <a:rPr lang="es-ES" sz="2000" dirty="0"/>
              <a:t>Los dos tipos de fotosistemas también se diferencian en cuanto a su localización en el cloroplasto: los PSII están situados principalmente en las membranas de la grana, mientras que los PSI se sitúan preferentemente en las membranas entre las granas (membrana </a:t>
            </a:r>
            <a:r>
              <a:rPr lang="es-ES" sz="2000" dirty="0" err="1"/>
              <a:t>intergrana</a:t>
            </a:r>
            <a:r>
              <a:rPr lang="es-ES" sz="2000" dirty="0"/>
              <a:t>).</a:t>
            </a:r>
          </a:p>
          <a:p>
            <a:pPr algn="just">
              <a:lnSpc>
                <a:spcPct val="100000"/>
              </a:lnSpc>
              <a:spcBef>
                <a:spcPts val="0"/>
              </a:spcBef>
            </a:pPr>
            <a:r>
              <a:rPr lang="es-ES" sz="2000" dirty="0"/>
              <a:t>Sin embargo, la diferencia más importante entre los dos fotosistemas está en la función: solo el PSII puede realizar la fotólisis del agua y solamente el PSI puede transportar electrones al aceptor final, el NADP+.</a:t>
            </a:r>
          </a:p>
          <a:p>
            <a:pPr algn="just">
              <a:lnSpc>
                <a:spcPct val="100000"/>
              </a:lnSpc>
              <a:spcBef>
                <a:spcPts val="0"/>
              </a:spcBef>
            </a:pPr>
            <a:r>
              <a:rPr lang="es-ES" sz="2000" dirty="0"/>
              <a:t>La fotofosforilación se realiza mediante dos procesos: fotofosforilación acíclica, llevada a cabo por la acción conjunta de los fotosistemas I y II, y la fotofosforilación cíclica, efectuada por el fotosistema I que, en este caso, actúa de forma independiente.</a:t>
            </a:r>
          </a:p>
        </p:txBody>
      </p:sp>
    </p:spTree>
    <p:extLst>
      <p:ext uri="{BB962C8B-B14F-4D97-AF65-F5344CB8AC3E}">
        <p14:creationId xmlns:p14="http://schemas.microsoft.com/office/powerpoint/2010/main" val="192640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A3DA4-5E58-4EE4-ADBB-0AF42408AAD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D2D6DBB-800E-4A4A-AE1F-59FD7F4DB867}"/>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EA46C312-9E8B-4943-95CE-B260CA327E84}"/>
              </a:ext>
            </a:extLst>
          </p:cNvPr>
          <p:cNvPicPr>
            <a:picLocks noChangeAspect="1"/>
          </p:cNvPicPr>
          <p:nvPr/>
        </p:nvPicPr>
        <p:blipFill rotWithShape="1">
          <a:blip r:embed="rId2"/>
          <a:srcRect l="22851" t="29458" r="12109" b="7062"/>
          <a:stretch/>
        </p:blipFill>
        <p:spPr>
          <a:xfrm>
            <a:off x="409575" y="349044"/>
            <a:ext cx="10620375" cy="5827919"/>
          </a:xfrm>
          <a:prstGeom prst="rect">
            <a:avLst/>
          </a:prstGeom>
        </p:spPr>
      </p:pic>
      <p:pic>
        <p:nvPicPr>
          <p:cNvPr id="1026" name="Picture 2">
            <a:extLst>
              <a:ext uri="{FF2B5EF4-FFF2-40B4-BE49-F238E27FC236}">
                <a16:creationId xmlns:a16="http://schemas.microsoft.com/office/drawing/2014/main" id="{DD2FF0A4-FCB3-4CC1-91AF-736EAEF6C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886" y="2520744"/>
            <a:ext cx="3611539" cy="2622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B8F8764-653D-4F4F-B6DC-B65CC3C35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50" y="3190495"/>
            <a:ext cx="3300911" cy="244090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EFEADEC8-67E9-41E4-BD13-4E3A430F6627}"/>
              </a:ext>
            </a:extLst>
          </p:cNvPr>
          <p:cNvSpPr/>
          <p:nvPr/>
        </p:nvSpPr>
        <p:spPr>
          <a:xfrm>
            <a:off x="4227062" y="566299"/>
            <a:ext cx="6802888" cy="646331"/>
          </a:xfrm>
          <a:prstGeom prst="rect">
            <a:avLst/>
          </a:prstGeom>
          <a:solidFill>
            <a:schemeClr val="accent6">
              <a:lumMod val="20000"/>
              <a:lumOff val="80000"/>
            </a:schemeClr>
          </a:solidFill>
        </p:spPr>
        <p:txBody>
          <a:bodyPr wrap="none">
            <a:spAutoFit/>
          </a:bodyPr>
          <a:lstStyle/>
          <a:p>
            <a:r>
              <a:rPr lang="es-ES" dirty="0">
                <a:hlinkClick r:id="rId5"/>
              </a:rPr>
              <a:t>https://www.youtube.com/watch?v=9sKq7hS19o0</a:t>
            </a:r>
            <a:endParaRPr lang="es-ES" dirty="0"/>
          </a:p>
          <a:p>
            <a:r>
              <a:rPr lang="es-ES" dirty="0">
                <a:hlinkClick r:id="rId6"/>
              </a:rPr>
              <a:t>https://www.youtube.com/watch?time_continue=5&amp;v=vBGGVU2DIDo</a:t>
            </a:r>
            <a:endParaRPr lang="es-ES" dirty="0"/>
          </a:p>
        </p:txBody>
      </p:sp>
    </p:spTree>
    <p:extLst>
      <p:ext uri="{BB962C8B-B14F-4D97-AF65-F5344CB8AC3E}">
        <p14:creationId xmlns:p14="http://schemas.microsoft.com/office/powerpoint/2010/main" val="10112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1028"/>
                                        </p:tgtEl>
                                      </p:cBhvr>
                                    </p:animEffect>
                                    <p:anim calcmode="lin" valueType="num">
                                      <p:cBhvr>
                                        <p:cTn id="12" dur="2000"/>
                                        <p:tgtEl>
                                          <p:spTgt spid="10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028"/>
                                        </p:tgtEl>
                                        <p:attrNameLst>
                                          <p:attrName>ppt_h</p:attrName>
                                        </p:attrNameLst>
                                      </p:cBhvr>
                                      <p:tavLst>
                                        <p:tav tm="0">
                                          <p:val>
                                            <p:strVal val="ppt_h"/>
                                          </p:val>
                                        </p:tav>
                                        <p:tav tm="100000">
                                          <p:val>
                                            <p:strVal val="ppt_h"/>
                                          </p:val>
                                        </p:tav>
                                      </p:tavLst>
                                    </p:anim>
                                    <p:set>
                                      <p:cBhvr>
                                        <p:cTn id="14"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297E01D9-AACE-432C-B945-E43DF34E73ED}" vid="{19E85DC8-AC51-42A9-8BE5-C36290775240}"/>
    </a:ext>
  </a:extLst>
</a:theme>
</file>

<file path=docProps/app.xml><?xml version="1.0" encoding="utf-8"?>
<Properties xmlns="http://schemas.openxmlformats.org/officeDocument/2006/extended-properties" xmlns:vt="http://schemas.openxmlformats.org/officeDocument/2006/docPropsVTypes">
  <Template>Tema1</Template>
  <TotalTime>474</TotalTime>
  <Words>874</Words>
  <Application>Microsoft Macintosh PowerPoint</Application>
  <PresentationFormat>Panorámica</PresentationFormat>
  <Paragraphs>76</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Bahnschrift Condensed</vt:lpstr>
      <vt:lpstr>Calibri</vt:lpstr>
      <vt:lpstr>Calibri Light</vt:lpstr>
      <vt:lpstr>Tema1</vt:lpstr>
      <vt:lpstr>Biología Nº4   Etapas de la fotosíntesis. </vt:lpstr>
      <vt:lpstr>Resumen clase anterior </vt:lpstr>
      <vt:lpstr>Noticia </vt:lpstr>
      <vt:lpstr>La célula eucarionte</vt:lpstr>
      <vt:lpstr>Organelos presentes en cada célula animal y vegetal</vt:lpstr>
      <vt:lpstr>Cloroplastos, pared celular y vacuola. </vt:lpstr>
      <vt:lpstr>¿Dónde ocurre la fotosíntesis? </vt:lpstr>
      <vt:lpstr>Presentación de PowerPoint</vt:lpstr>
      <vt:lpstr>Presentación de PowerPoint</vt:lpstr>
      <vt:lpstr>Presentación de PowerPoint</vt:lpstr>
      <vt:lpstr>Ahora… </vt:lpstr>
      <vt:lpstr>Presentación de PowerPoint</vt:lpstr>
      <vt:lpstr>Actividad: Completa el siguiente mapa conceptual en el cuaderno. </vt:lpstr>
      <vt:lpstr>Evaluación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PRIMERO MEDIO 2020 BIOLOGÍA  CLASE 4</dc:title>
  <dc:creator>ANDIA  ORDENES PAOLA G</dc:creator>
  <cp:lastModifiedBy>felipe caglieri</cp:lastModifiedBy>
  <cp:revision>30</cp:revision>
  <dcterms:created xsi:type="dcterms:W3CDTF">2020-04-02T20:30:46Z</dcterms:created>
  <dcterms:modified xsi:type="dcterms:W3CDTF">2020-04-07T17:13:21Z</dcterms:modified>
</cp:coreProperties>
</file>